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0"/>
  </p:notesMasterIdLst>
  <p:sldIdLst>
    <p:sldId id="256" r:id="rId2"/>
    <p:sldId id="550" r:id="rId3"/>
    <p:sldId id="552" r:id="rId4"/>
    <p:sldId id="556" r:id="rId5"/>
    <p:sldId id="549" r:id="rId6"/>
    <p:sldId id="548" r:id="rId7"/>
    <p:sldId id="526" r:id="rId8"/>
    <p:sldId id="527" r:id="rId9"/>
    <p:sldId id="528" r:id="rId10"/>
    <p:sldId id="530" r:id="rId11"/>
    <p:sldId id="510" r:id="rId12"/>
    <p:sldId id="513" r:id="rId13"/>
    <p:sldId id="551" r:id="rId14"/>
    <p:sldId id="511" r:id="rId15"/>
    <p:sldId id="544" r:id="rId16"/>
    <p:sldId id="546" r:id="rId17"/>
    <p:sldId id="515" r:id="rId18"/>
    <p:sldId id="519" r:id="rId19"/>
    <p:sldId id="514" r:id="rId20"/>
    <p:sldId id="512" r:id="rId21"/>
    <p:sldId id="529" r:id="rId22"/>
    <p:sldId id="545" r:id="rId23"/>
    <p:sldId id="547" r:id="rId24"/>
    <p:sldId id="517" r:id="rId25"/>
    <p:sldId id="518" r:id="rId26"/>
    <p:sldId id="516" r:id="rId27"/>
    <p:sldId id="520" r:id="rId28"/>
    <p:sldId id="502" r:id="rId29"/>
    <p:sldId id="491" r:id="rId30"/>
    <p:sldId id="532" r:id="rId31"/>
    <p:sldId id="478" r:id="rId32"/>
    <p:sldId id="534" r:id="rId33"/>
    <p:sldId id="535" r:id="rId34"/>
    <p:sldId id="536" r:id="rId35"/>
    <p:sldId id="537" r:id="rId36"/>
    <p:sldId id="533" r:id="rId37"/>
    <p:sldId id="560" r:id="rId38"/>
    <p:sldId id="538" r:id="rId39"/>
    <p:sldId id="553" r:id="rId40"/>
    <p:sldId id="555" r:id="rId41"/>
    <p:sldId id="561" r:id="rId42"/>
    <p:sldId id="539" r:id="rId43"/>
    <p:sldId id="542" r:id="rId44"/>
    <p:sldId id="543" r:id="rId45"/>
    <p:sldId id="557" r:id="rId46"/>
    <p:sldId id="558" r:id="rId47"/>
    <p:sldId id="559" r:id="rId48"/>
    <p:sldId id="333" r:id="rId49"/>
  </p:sldIdLst>
  <p:sldSz cx="18288000" cy="10287000"/>
  <p:notesSz cx="6858000" cy="9144000"/>
  <p:embeddedFontLst>
    <p:embeddedFont>
      <p:font typeface="Calibri" pitchFamily="34" charset="0"/>
      <p:regular r:id="rId51"/>
      <p:bold r:id="rId52"/>
      <p:italic r:id="rId53"/>
      <p:boldItalic r:id="rId54"/>
    </p:embeddedFont>
    <p:embeddedFont>
      <p:font typeface="Anton" charset="0"/>
      <p:regular r:id="rId55"/>
    </p:embeddedFont>
    <p:embeddedFont>
      <p:font typeface="Verdana" pitchFamily="34" charset="0"/>
      <p:regular r:id="rId56"/>
      <p:bold r:id="rId57"/>
      <p:italic r:id="rId58"/>
      <p:boldItalic r:id="rId59"/>
    </p:embeddedFont>
    <p:embeddedFont>
      <p:font typeface="Montserrat Bold" charset="0"/>
      <p:regular r:id="rId60"/>
    </p:embeddedFont>
    <p:embeddedFont>
      <p:font typeface="Open Sans" charset="0"/>
      <p:regular r:id="rId61"/>
      <p:bold r:id="rId62"/>
      <p:italic r:id="rId63"/>
      <p:boldItalic r:id="rId64"/>
    </p:embeddedFont>
    <p:embeddedFont>
      <p:font typeface="Aptos" charset="0"/>
      <p:regular r:id="rId65"/>
      <p:bold r:id="rId66"/>
      <p:italic r:id="rId67"/>
      <p:bold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53" autoAdjust="0"/>
    <p:restoredTop sz="94406" autoAdjust="0"/>
  </p:normalViewPr>
  <p:slideViewPr>
    <p:cSldViewPr>
      <p:cViewPr varScale="1">
        <p:scale>
          <a:sx n="59" d="100"/>
          <a:sy n="59" d="100"/>
        </p:scale>
        <p:origin x="-11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6F27C3-9F5C-41DF-922E-7BDB0C7E2B64}" type="datetimeFigureOut">
              <a:rPr lang="en-US" smtClean="0"/>
              <a:t>12/29/2024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AD467B-6443-45CC-810E-B48490B46ED9}" type="slidenum">
              <a:rPr lang="en-US" smtClean="0"/>
              <a:t>‹#›</a:t>
            </a:fld>
            <a:endParaRPr lang="en-US"/>
          </a:p>
        </p:txBody>
      </p:sp>
    </p:spTree>
    <p:extLst>
      <p:ext uri="{BB962C8B-B14F-4D97-AF65-F5344CB8AC3E}">
        <p14:creationId xmlns:p14="http://schemas.microsoft.com/office/powerpoint/2010/main" val="3047322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2</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11</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12</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13</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14</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15</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16</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17</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18</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19</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20</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3</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21</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22</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23</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24</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25</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26</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27</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28</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29</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30</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4</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31</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32</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33</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34</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35</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36</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37</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38</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39</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40</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5</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41</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42</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43</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44</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45</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46</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47</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6</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7</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8</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9</a:t>
            </a:fld>
            <a:endParaRPr lang="en-US"/>
          </a:p>
        </p:txBody>
      </p:sp>
    </p:spTree>
    <p:extLst>
      <p:ext uri="{BB962C8B-B14F-4D97-AF65-F5344CB8AC3E}">
        <p14:creationId xmlns:p14="http://schemas.microsoft.com/office/powerpoint/2010/main" val="178607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AD467B-6443-45CC-810E-B48490B46ED9}" type="slidenum">
              <a:rPr lang="en-US" smtClean="0"/>
              <a:t>10</a:t>
            </a:fld>
            <a:endParaRPr lang="en-US"/>
          </a:p>
        </p:txBody>
      </p:sp>
    </p:spTree>
    <p:extLst>
      <p:ext uri="{BB962C8B-B14F-4D97-AF65-F5344CB8AC3E}">
        <p14:creationId xmlns:p14="http://schemas.microsoft.com/office/powerpoint/2010/main" val="178607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0.gif"/></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0.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7.gif"/><Relationship Id="rId7"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png"/><Relationship Id="rId7" Type="http://schemas.openxmlformats.org/officeDocument/2006/relationships/image" Target="../media/image89.svg"/><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87.svg"/><Relationship Id="rId4" Type="http://schemas.openxmlformats.org/officeDocument/2006/relationships/image" Target="../media/image49.png"/><Relationship Id="rId9" Type="http://schemas.openxmlformats.org/officeDocument/2006/relationships/image" Target="../media/image91.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904" y="-756273"/>
            <a:ext cx="18288000" cy="11043273"/>
            <a:chOff x="0" y="0"/>
            <a:chExt cx="4816593" cy="2592675"/>
          </a:xfrm>
        </p:grpSpPr>
        <p:sp>
          <p:nvSpPr>
            <p:cNvPr id="3" name="Freeform 3"/>
            <p:cNvSpPr/>
            <p:nvPr/>
          </p:nvSpPr>
          <p:spPr>
            <a:xfrm>
              <a:off x="0" y="0"/>
              <a:ext cx="4816592" cy="2592675"/>
            </a:xfrm>
            <a:custGeom>
              <a:avLst/>
              <a:gdLst/>
              <a:ahLst/>
              <a:cxnLst/>
              <a:rect l="l" t="t" r="r" b="b"/>
              <a:pathLst>
                <a:path w="4816592" h="2592675">
                  <a:moveTo>
                    <a:pt x="0" y="0"/>
                  </a:moveTo>
                  <a:lnTo>
                    <a:pt x="4816592" y="0"/>
                  </a:lnTo>
                  <a:lnTo>
                    <a:pt x="4816592" y="2592675"/>
                  </a:lnTo>
                  <a:lnTo>
                    <a:pt x="0" y="2592675"/>
                  </a:lnTo>
                  <a:close/>
                </a:path>
              </a:pathLst>
            </a:custGeom>
            <a:solidFill>
              <a:srgbClr val="1C294D"/>
            </a:solidFill>
          </p:spPr>
          <p:txBody>
            <a:bodyPr/>
            <a:lstStyle/>
            <a:p>
              <a:endParaRPr lang="en-US"/>
            </a:p>
          </p:txBody>
        </p:sp>
        <p:sp>
          <p:nvSpPr>
            <p:cNvPr id="4" name="TextBox 4"/>
            <p:cNvSpPr txBox="1"/>
            <p:nvPr/>
          </p:nvSpPr>
          <p:spPr>
            <a:xfrm>
              <a:off x="0" y="-38100"/>
              <a:ext cx="4816593" cy="2630775"/>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28700" y="154629"/>
            <a:ext cx="7562336" cy="8799810"/>
            <a:chOff x="0" y="0"/>
            <a:chExt cx="698500" cy="812800"/>
          </a:xfrm>
        </p:grpSpPr>
        <p:sp>
          <p:nvSpPr>
            <p:cNvPr id="6" name="Freeform 6"/>
            <p:cNvSpPr/>
            <p:nvPr/>
          </p:nvSpPr>
          <p:spPr>
            <a:xfrm>
              <a:off x="0" y="0"/>
              <a:ext cx="698500" cy="812800"/>
            </a:xfrm>
            <a:custGeom>
              <a:avLst/>
              <a:gdLst/>
              <a:ahLst/>
              <a:cxnLst/>
              <a:rect l="l" t="t" r="r" b="b"/>
              <a:pathLst>
                <a:path w="698500" h="812800">
                  <a:moveTo>
                    <a:pt x="349250" y="0"/>
                  </a:moveTo>
                  <a:lnTo>
                    <a:pt x="698500" y="203200"/>
                  </a:lnTo>
                  <a:lnTo>
                    <a:pt x="698500" y="609600"/>
                  </a:lnTo>
                  <a:lnTo>
                    <a:pt x="349250" y="812800"/>
                  </a:lnTo>
                  <a:lnTo>
                    <a:pt x="0" y="609600"/>
                  </a:lnTo>
                  <a:lnTo>
                    <a:pt x="0" y="203200"/>
                  </a:lnTo>
                  <a:lnTo>
                    <a:pt x="349250" y="0"/>
                  </a:lnTo>
                  <a:close/>
                </a:path>
              </a:pathLst>
            </a:custGeom>
            <a:solidFill>
              <a:srgbClr val="F8D33E"/>
            </a:solidFill>
          </p:spPr>
          <p:txBody>
            <a:bodyPr/>
            <a:lstStyle/>
            <a:p>
              <a:endParaRPr lang="en-US"/>
            </a:p>
          </p:txBody>
        </p:sp>
        <p:sp>
          <p:nvSpPr>
            <p:cNvPr id="7" name="TextBox 7"/>
            <p:cNvSpPr txBox="1"/>
            <p:nvPr/>
          </p:nvSpPr>
          <p:spPr>
            <a:xfrm>
              <a:off x="0" y="101600"/>
              <a:ext cx="698500" cy="57150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365395" y="643075"/>
            <a:ext cx="6774645" cy="7822916"/>
            <a:chOff x="0" y="0"/>
            <a:chExt cx="5499100" cy="6350000"/>
          </a:xfrm>
        </p:grpSpPr>
        <p:sp>
          <p:nvSpPr>
            <p:cNvPr id="9" name="Freeform 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26982" r="-26982"/>
              </a:stretch>
            </a:blipFill>
          </p:spPr>
          <p:txBody>
            <a:bodyPr/>
            <a:lstStyle/>
            <a:p>
              <a:endParaRPr lang="en-US"/>
            </a:p>
          </p:txBody>
        </p:sp>
      </p:grpSp>
      <p:grpSp>
        <p:nvGrpSpPr>
          <p:cNvPr id="10" name="Group 10"/>
          <p:cNvGrpSpPr/>
          <p:nvPr/>
        </p:nvGrpSpPr>
        <p:grpSpPr>
          <a:xfrm>
            <a:off x="9849821" y="6457079"/>
            <a:ext cx="6445290" cy="1019185"/>
            <a:chOff x="0" y="0"/>
            <a:chExt cx="1697525" cy="268427"/>
          </a:xfrm>
        </p:grpSpPr>
        <p:sp>
          <p:nvSpPr>
            <p:cNvPr id="11" name="Freeform 11"/>
            <p:cNvSpPr/>
            <p:nvPr/>
          </p:nvSpPr>
          <p:spPr>
            <a:xfrm>
              <a:off x="0" y="0"/>
              <a:ext cx="1697525" cy="268427"/>
            </a:xfrm>
            <a:custGeom>
              <a:avLst/>
              <a:gdLst/>
              <a:ahLst/>
              <a:cxnLst/>
              <a:rect l="l" t="t" r="r" b="b"/>
              <a:pathLst>
                <a:path w="1697525" h="268427">
                  <a:moveTo>
                    <a:pt x="0" y="0"/>
                  </a:moveTo>
                  <a:lnTo>
                    <a:pt x="1697525" y="0"/>
                  </a:lnTo>
                  <a:lnTo>
                    <a:pt x="1697525" y="268427"/>
                  </a:lnTo>
                  <a:lnTo>
                    <a:pt x="0" y="268427"/>
                  </a:lnTo>
                  <a:close/>
                </a:path>
              </a:pathLst>
            </a:custGeom>
            <a:solidFill>
              <a:srgbClr val="F8D33E"/>
            </a:solidFill>
          </p:spPr>
          <p:txBody>
            <a:bodyPr/>
            <a:lstStyle/>
            <a:p>
              <a:endParaRPr lang="en-US"/>
            </a:p>
          </p:txBody>
        </p:sp>
        <p:sp>
          <p:nvSpPr>
            <p:cNvPr id="12" name="TextBox 12"/>
            <p:cNvSpPr txBox="1"/>
            <p:nvPr/>
          </p:nvSpPr>
          <p:spPr>
            <a:xfrm>
              <a:off x="0" y="-38100"/>
              <a:ext cx="1697525" cy="306527"/>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254370" y="127935"/>
            <a:ext cx="1701059" cy="1701059"/>
          </a:xfrm>
          <a:custGeom>
            <a:avLst/>
            <a:gdLst/>
            <a:ahLst/>
            <a:cxnLst/>
            <a:rect l="l" t="t" r="r" b="b"/>
            <a:pathLst>
              <a:path w="1701059" h="1701059">
                <a:moveTo>
                  <a:pt x="0" y="0"/>
                </a:moveTo>
                <a:lnTo>
                  <a:pt x="1701060" y="0"/>
                </a:lnTo>
                <a:lnTo>
                  <a:pt x="1701060" y="1701059"/>
                </a:lnTo>
                <a:lnTo>
                  <a:pt x="0" y="1701059"/>
                </a:lnTo>
                <a:lnTo>
                  <a:pt x="0" y="0"/>
                </a:lnTo>
                <a:close/>
              </a:path>
            </a:pathLst>
          </a:custGeom>
          <a:blipFill>
            <a:blip r:embed="rId3"/>
            <a:stretch>
              <a:fillRect/>
            </a:stretch>
          </a:blipFill>
        </p:spPr>
        <p:txBody>
          <a:bodyPr/>
          <a:lstStyle/>
          <a:p>
            <a:endParaRPr lang="en-US"/>
          </a:p>
        </p:txBody>
      </p:sp>
      <p:sp>
        <p:nvSpPr>
          <p:cNvPr id="15" name="TextBox 15"/>
          <p:cNvSpPr txBox="1"/>
          <p:nvPr/>
        </p:nvSpPr>
        <p:spPr>
          <a:xfrm>
            <a:off x="9849821" y="3273705"/>
            <a:ext cx="8243560" cy="1897955"/>
          </a:xfrm>
          <a:prstGeom prst="rect">
            <a:avLst/>
          </a:prstGeom>
        </p:spPr>
        <p:txBody>
          <a:bodyPr lIns="0" tIns="0" rIns="0" bIns="0" rtlCol="0" anchor="t">
            <a:spAutoFit/>
          </a:bodyPr>
          <a:lstStyle/>
          <a:p>
            <a:pPr>
              <a:lnSpc>
                <a:spcPts val="7420"/>
              </a:lnSpc>
            </a:pPr>
            <a:r>
              <a:rPr lang="en-US" sz="7000" dirty="0" smtClean="0">
                <a:solidFill>
                  <a:srgbClr val="FFFFFF"/>
                </a:solidFill>
                <a:latin typeface="Anton"/>
              </a:rPr>
              <a:t>SOLAR CHARGE CONTROLLER</a:t>
            </a:r>
            <a:endParaRPr lang="en-US" sz="7000" dirty="0">
              <a:solidFill>
                <a:srgbClr val="FFFFFF"/>
              </a:solidFill>
              <a:latin typeface="Anton"/>
            </a:endParaRPr>
          </a:p>
        </p:txBody>
      </p:sp>
      <p:sp>
        <p:nvSpPr>
          <p:cNvPr id="16" name="TextBox 16"/>
          <p:cNvSpPr txBox="1"/>
          <p:nvPr/>
        </p:nvSpPr>
        <p:spPr>
          <a:xfrm>
            <a:off x="9849821" y="2267329"/>
            <a:ext cx="4747320" cy="558701"/>
          </a:xfrm>
          <a:prstGeom prst="rect">
            <a:avLst/>
          </a:prstGeom>
        </p:spPr>
        <p:txBody>
          <a:bodyPr lIns="0" tIns="0" rIns="0" bIns="0" rtlCol="0" anchor="t">
            <a:spAutoFit/>
          </a:bodyPr>
          <a:lstStyle/>
          <a:p>
            <a:pPr>
              <a:lnSpc>
                <a:spcPts val="4974"/>
              </a:lnSpc>
            </a:pPr>
            <a:r>
              <a:rPr lang="en-US" sz="2499" spc="1154">
                <a:solidFill>
                  <a:srgbClr val="FFFFFF"/>
                </a:solidFill>
                <a:latin typeface="Montserrat Bold"/>
              </a:rPr>
              <a:t>PRESENTATION</a:t>
            </a:r>
          </a:p>
        </p:txBody>
      </p:sp>
      <p:sp>
        <p:nvSpPr>
          <p:cNvPr id="17" name="TextBox 17"/>
          <p:cNvSpPr txBox="1"/>
          <p:nvPr/>
        </p:nvSpPr>
        <p:spPr>
          <a:xfrm>
            <a:off x="9849821" y="6704734"/>
            <a:ext cx="6358263" cy="447675"/>
          </a:xfrm>
          <a:prstGeom prst="rect">
            <a:avLst/>
          </a:prstGeom>
        </p:spPr>
        <p:txBody>
          <a:bodyPr lIns="0" tIns="0" rIns="0" bIns="0" rtlCol="0" anchor="t">
            <a:spAutoFit/>
          </a:bodyPr>
          <a:lstStyle/>
          <a:p>
            <a:pPr algn="ctr">
              <a:lnSpc>
                <a:spcPts val="3824"/>
              </a:lnSpc>
            </a:pPr>
            <a:r>
              <a:rPr lang="en-US" sz="2499" spc="117" dirty="0">
                <a:solidFill>
                  <a:srgbClr val="000000"/>
                </a:solidFill>
                <a:latin typeface="Montserrat Bold"/>
              </a:rPr>
              <a:t>TRILOGIX TRAINING INSTITUTE</a:t>
            </a:r>
          </a:p>
        </p:txBody>
      </p:sp>
    </p:spTree>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SCC ESSENTIAL FEATURES</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2" name="Rectangle 1"/>
          <p:cNvSpPr/>
          <p:nvPr/>
        </p:nvSpPr>
        <p:spPr>
          <a:xfrm>
            <a:off x="2743200" y="2019300"/>
            <a:ext cx="14859000" cy="4449616"/>
          </a:xfrm>
          <a:prstGeom prst="rect">
            <a:avLst/>
          </a:prstGeom>
        </p:spPr>
        <p:txBody>
          <a:bodyPr wrap="square">
            <a:spAutoFit/>
          </a:bodyPr>
          <a:lstStyle/>
          <a:p>
            <a:pPr marL="285750" indent="-285750" algn="just">
              <a:lnSpc>
                <a:spcPct val="150000"/>
              </a:lnSpc>
              <a:buFont typeface="Wingdings" pitchFamily="2" charset="2"/>
              <a:buChar char="Ø"/>
            </a:pPr>
            <a:r>
              <a:rPr lang="en-US" sz="2400" b="1" dirty="0">
                <a:latin typeface="Verdana" pitchFamily="34" charset="0"/>
                <a:ea typeface="Verdana" pitchFamily="34" charset="0"/>
              </a:rPr>
              <a:t>Overload protection:</a:t>
            </a:r>
            <a:r>
              <a:rPr lang="en-US" sz="2400" dirty="0">
                <a:latin typeface="Verdana" pitchFamily="34" charset="0"/>
                <a:ea typeface="Verdana" pitchFamily="34" charset="0"/>
              </a:rPr>
              <a:t> Charge controllers have the essential role of protection against </a:t>
            </a:r>
            <a:r>
              <a:rPr lang="en-US" sz="2400" dirty="0" smtClean="0">
                <a:latin typeface="Verdana" pitchFamily="34" charset="0"/>
                <a:ea typeface="Verdana" pitchFamily="34" charset="0"/>
              </a:rPr>
              <a:t>overload. </a:t>
            </a:r>
            <a:r>
              <a:rPr lang="en-US" sz="2400" dirty="0">
                <a:latin typeface="Verdana" pitchFamily="34" charset="0"/>
                <a:ea typeface="Verdana" pitchFamily="34" charset="0"/>
              </a:rPr>
              <a:t>If the current flowing into your battery is far higher than the circuit can handle, your device can overload. It can lead to overheating or even explosions. </a:t>
            </a:r>
            <a:endParaRPr lang="en-US" sz="2400" dirty="0" smtClean="0">
              <a:latin typeface="Verdana" pitchFamily="34" charset="0"/>
              <a:ea typeface="Verdana" pitchFamily="34" charset="0"/>
            </a:endParaRPr>
          </a:p>
          <a:p>
            <a:pPr algn="just">
              <a:lnSpc>
                <a:spcPct val="150000"/>
              </a:lnSpc>
            </a:pPr>
            <a:endParaRPr lang="en-US" sz="2400" dirty="0">
              <a:latin typeface="Verdana" pitchFamily="34" charset="0"/>
              <a:ea typeface="Verdana" pitchFamily="34" charset="0"/>
            </a:endParaRPr>
          </a:p>
          <a:p>
            <a:pPr marL="285750" indent="-285750" algn="just">
              <a:lnSpc>
                <a:spcPct val="150000"/>
              </a:lnSpc>
              <a:buFont typeface="Wingdings" pitchFamily="2" charset="2"/>
              <a:buChar char="Ø"/>
            </a:pPr>
            <a:r>
              <a:rPr lang="en-US" sz="2400" b="1" dirty="0">
                <a:latin typeface="Verdana" pitchFamily="34" charset="0"/>
                <a:ea typeface="Verdana" pitchFamily="34" charset="0"/>
              </a:rPr>
              <a:t>Blocks the flow of Reverse Currents:</a:t>
            </a:r>
            <a:r>
              <a:rPr lang="en-US" sz="2400" dirty="0">
                <a:latin typeface="Verdana" pitchFamily="34" charset="0"/>
                <a:ea typeface="Verdana" pitchFamily="34" charset="0"/>
              </a:rPr>
              <a:t> Solar panels send the current through the battery in single direction. At night, panels can, of course, transfer some of the charges in reverse order. It can trigger a minor discharge of the battery. Load controls avoid this from occurring by serving as a valve.</a:t>
            </a:r>
          </a:p>
        </p:txBody>
      </p:sp>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 r="20058" b="-3402"/>
          <a:stretch/>
        </p:blipFill>
        <p:spPr bwMode="auto">
          <a:xfrm>
            <a:off x="3962400" y="6655677"/>
            <a:ext cx="7519115" cy="325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01601" y="6134100"/>
            <a:ext cx="4038600"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5926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TYPES OF CHARGE CONTROLLER</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2" name="Rectangle 1"/>
          <p:cNvSpPr/>
          <p:nvPr/>
        </p:nvSpPr>
        <p:spPr>
          <a:xfrm>
            <a:off x="3429000" y="2283410"/>
            <a:ext cx="6286501" cy="3647152"/>
          </a:xfrm>
          <a:prstGeom prst="rect">
            <a:avLst/>
          </a:prstGeom>
        </p:spPr>
        <p:txBody>
          <a:bodyPr wrap="square">
            <a:spAutoFit/>
          </a:bodyPr>
          <a:lstStyle/>
          <a:p>
            <a:pPr marL="342900" indent="-342900" algn="just">
              <a:lnSpc>
                <a:spcPct val="150000"/>
              </a:lnSpc>
              <a:buFont typeface="Wingdings" pitchFamily="2" charset="2"/>
              <a:buChar char="v"/>
            </a:pPr>
            <a:r>
              <a:rPr lang="en-US" sz="2200" dirty="0" smtClean="0">
                <a:latin typeface="Verdana" pitchFamily="34" charset="0"/>
                <a:ea typeface="Verdana" pitchFamily="34" charset="0"/>
              </a:rPr>
              <a:t>Pulse Width Modulation (PWM) charge controller </a:t>
            </a:r>
          </a:p>
          <a:p>
            <a:pPr marL="342900" indent="-342900" algn="just">
              <a:lnSpc>
                <a:spcPct val="150000"/>
              </a:lnSpc>
              <a:buFont typeface="Wingdings" pitchFamily="2" charset="2"/>
              <a:buChar char="Ø"/>
            </a:pPr>
            <a:endParaRPr lang="en-US" sz="2200" dirty="0" smtClean="0">
              <a:latin typeface="Verdana" pitchFamily="34" charset="0"/>
              <a:ea typeface="Verdana" pitchFamily="34" charset="0"/>
            </a:endParaRPr>
          </a:p>
          <a:p>
            <a:pPr marL="342900" indent="-342900" algn="just">
              <a:lnSpc>
                <a:spcPct val="150000"/>
              </a:lnSpc>
              <a:buFont typeface="Wingdings" pitchFamily="2" charset="2"/>
              <a:buChar char="ü"/>
            </a:pPr>
            <a:r>
              <a:rPr lang="en-US" sz="2200" dirty="0" smtClean="0">
                <a:latin typeface="Verdana" pitchFamily="34" charset="0"/>
                <a:ea typeface="Verdana" pitchFamily="34" charset="0"/>
              </a:rPr>
              <a:t>current is drawn out of the PV module below </a:t>
            </a:r>
            <a:r>
              <a:rPr lang="en-US" sz="2200" dirty="0" err="1" smtClean="0">
                <a:latin typeface="Verdana" pitchFamily="34" charset="0"/>
                <a:ea typeface="Verdana" pitchFamily="34" charset="0"/>
              </a:rPr>
              <a:t>Vmp</a:t>
            </a:r>
            <a:r>
              <a:rPr lang="en-US" sz="2200" dirty="0" smtClean="0">
                <a:latin typeface="Verdana" pitchFamily="34" charset="0"/>
                <a:ea typeface="Verdana" pitchFamily="34" charset="0"/>
              </a:rPr>
              <a:t> and just above the battery voltage.</a:t>
            </a:r>
          </a:p>
          <a:p>
            <a:pPr marL="285750" indent="-285750" algn="just">
              <a:lnSpc>
                <a:spcPct val="150000"/>
              </a:lnSpc>
              <a:buFont typeface="Wingdings" pitchFamily="2" charset="2"/>
              <a:buChar char="Ø"/>
            </a:pPr>
            <a:endParaRPr lang="en-US" sz="2200" dirty="0">
              <a:latin typeface="Verdana" pitchFamily="34" charset="0"/>
              <a:ea typeface="Verdana" pitchFamily="34" charset="0"/>
            </a:endParaRPr>
          </a:p>
        </p:txBody>
      </p:sp>
      <p:sp>
        <p:nvSpPr>
          <p:cNvPr id="3" name="AutoShape 2" descr="https://img.kwcdn.com/product/Fancyalgo/VirtualModelMatting/5cd8018b311974a83adecc352b588aad.jpg?imageView2/2/w/800/q/7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p:cNvSpPr/>
          <p:nvPr/>
        </p:nvSpPr>
        <p:spPr>
          <a:xfrm>
            <a:off x="11430000" y="2232779"/>
            <a:ext cx="5791200" cy="3647152"/>
          </a:xfrm>
          <a:prstGeom prst="rect">
            <a:avLst/>
          </a:prstGeom>
        </p:spPr>
        <p:txBody>
          <a:bodyPr wrap="square">
            <a:spAutoFit/>
          </a:bodyPr>
          <a:lstStyle/>
          <a:p>
            <a:pPr marL="342900" indent="-342900" algn="just">
              <a:lnSpc>
                <a:spcPct val="150000"/>
              </a:lnSpc>
              <a:buFont typeface="Wingdings" pitchFamily="2" charset="2"/>
              <a:buChar char="v"/>
            </a:pPr>
            <a:r>
              <a:rPr lang="en-US" sz="2200" dirty="0" smtClean="0">
                <a:latin typeface="Verdana" pitchFamily="34" charset="0"/>
                <a:ea typeface="Verdana" pitchFamily="34" charset="0"/>
              </a:rPr>
              <a:t>Maximum Power Point Tracking (MPPT) charge controller </a:t>
            </a:r>
          </a:p>
          <a:p>
            <a:pPr marL="342900" indent="-342900" algn="just">
              <a:lnSpc>
                <a:spcPct val="150000"/>
              </a:lnSpc>
              <a:buFont typeface="Wingdings" pitchFamily="2" charset="2"/>
              <a:buChar char="Ø"/>
            </a:pPr>
            <a:endParaRPr lang="en-US" sz="2200" dirty="0" smtClean="0">
              <a:latin typeface="Verdana" pitchFamily="34" charset="0"/>
              <a:ea typeface="Verdana" pitchFamily="34" charset="0"/>
            </a:endParaRPr>
          </a:p>
          <a:p>
            <a:pPr marL="342900" indent="-342900" algn="just">
              <a:lnSpc>
                <a:spcPct val="150000"/>
              </a:lnSpc>
              <a:buFont typeface="Wingdings" pitchFamily="2" charset="2"/>
              <a:buChar char="ü"/>
            </a:pPr>
            <a:r>
              <a:rPr lang="en-US" sz="2200" dirty="0" smtClean="0">
                <a:latin typeface="Verdana" pitchFamily="34" charset="0"/>
                <a:ea typeface="Verdana" pitchFamily="34" charset="0"/>
              </a:rPr>
              <a:t>current is drawn out of the PV module at </a:t>
            </a:r>
            <a:r>
              <a:rPr lang="en-US" sz="2200" dirty="0" err="1" smtClean="0">
                <a:latin typeface="Verdana" pitchFamily="34" charset="0"/>
                <a:ea typeface="Verdana" pitchFamily="34" charset="0"/>
              </a:rPr>
              <a:t>Vmp</a:t>
            </a:r>
            <a:r>
              <a:rPr lang="en-US" sz="2200" dirty="0" smtClean="0">
                <a:latin typeface="Verdana" pitchFamily="34" charset="0"/>
                <a:ea typeface="Verdana" pitchFamily="34" charset="0"/>
              </a:rPr>
              <a:t> and convert the excess voltage to charging current.</a:t>
            </a:r>
          </a:p>
          <a:p>
            <a:pPr marL="285750" indent="-285750" algn="just">
              <a:lnSpc>
                <a:spcPct val="150000"/>
              </a:lnSpc>
              <a:buFont typeface="Wingdings" pitchFamily="2" charset="2"/>
              <a:buChar char="Ø"/>
            </a:pPr>
            <a:endParaRPr lang="en-US" sz="2200" dirty="0">
              <a:latin typeface="Verdana" pitchFamily="34" charset="0"/>
              <a:ea typeface="Verdana" pitchFamily="34" charset="0"/>
            </a:endParaRPr>
          </a:p>
        </p:txBody>
      </p:sp>
      <p:pic>
        <p:nvPicPr>
          <p:cNvPr id="2050" name="Picture 2" descr="MPPT Solar Charge Controllers Explained ..."/>
          <p:cNvPicPr>
            <a:picLocks noChangeAspect="1" noChangeArrowheads="1"/>
          </p:cNvPicPr>
          <p:nvPr/>
        </p:nvPicPr>
        <p:blipFill rotWithShape="1">
          <a:blip r:embed="rId4">
            <a:extLst>
              <a:ext uri="{28A0092B-C50C-407E-A947-70E740481C1C}">
                <a14:useLocalDpi xmlns:a14="http://schemas.microsoft.com/office/drawing/2010/main" val="0"/>
              </a:ext>
            </a:extLst>
          </a:blip>
          <a:srcRect l="3720" t="4461" r="1306" b="5372"/>
          <a:stretch/>
        </p:blipFill>
        <p:spPr bwMode="auto">
          <a:xfrm>
            <a:off x="2613285" y="6505731"/>
            <a:ext cx="7749915" cy="23234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8802" r="11840"/>
          <a:stretch/>
        </p:blipFill>
        <p:spPr bwMode="auto">
          <a:xfrm>
            <a:off x="10997784" y="6134100"/>
            <a:ext cx="6705600" cy="2962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4817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PWM VS MPPT</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3" name="AutoShape 2" descr="https://img.kwcdn.com/product/Fancyalgo/VirtualModelMatting/5cd8018b311974a83adecc352b588aad.jpg?imageView2/2/w/800/q/7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0" y="2705100"/>
            <a:ext cx="7267575" cy="531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3048938"/>
            <a:ext cx="7465684" cy="4950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0668000" y="8267700"/>
            <a:ext cx="6157455" cy="1015663"/>
          </a:xfrm>
          <a:prstGeom prst="rect">
            <a:avLst/>
          </a:prstGeom>
        </p:spPr>
        <p:txBody>
          <a:bodyPr wrap="none">
            <a:spAutoFit/>
          </a:bodyPr>
          <a:lstStyle/>
          <a:p>
            <a:pPr>
              <a:lnSpc>
                <a:spcPct val="150000"/>
              </a:lnSpc>
            </a:pPr>
            <a:r>
              <a:rPr lang="pl-PL" sz="2000" dirty="0" smtClean="0">
                <a:latin typeface="Verdana" pitchFamily="34" charset="0"/>
                <a:ea typeface="Verdana" pitchFamily="34" charset="0"/>
              </a:rPr>
              <a:t>Pm</a:t>
            </a:r>
            <a:r>
              <a:rPr lang="en-US" sz="2000" dirty="0" smtClean="0">
                <a:latin typeface="Verdana" pitchFamily="34" charset="0"/>
                <a:ea typeface="Verdana" pitchFamily="34" charset="0"/>
              </a:rPr>
              <a:t>ax</a:t>
            </a:r>
            <a:r>
              <a:rPr lang="pl-PL" sz="2000" dirty="0" smtClean="0">
                <a:latin typeface="Verdana" pitchFamily="34" charset="0"/>
                <a:ea typeface="Verdana" pitchFamily="34" charset="0"/>
              </a:rPr>
              <a:t> </a:t>
            </a:r>
            <a:r>
              <a:rPr lang="pl-PL" sz="2000" dirty="0">
                <a:latin typeface="Verdana" pitchFamily="34" charset="0"/>
                <a:ea typeface="Verdana" pitchFamily="34" charset="0"/>
              </a:rPr>
              <a:t>= </a:t>
            </a:r>
            <a:r>
              <a:rPr lang="pl-PL" sz="2000" dirty="0" smtClean="0">
                <a:latin typeface="Verdana" pitchFamily="34" charset="0"/>
                <a:ea typeface="Verdana" pitchFamily="34" charset="0"/>
              </a:rPr>
              <a:t>Vm</a:t>
            </a:r>
            <a:r>
              <a:rPr lang="en-US" sz="2000" dirty="0" smtClean="0">
                <a:latin typeface="Verdana" pitchFamily="34" charset="0"/>
                <a:ea typeface="Verdana" pitchFamily="34" charset="0"/>
              </a:rPr>
              <a:t>p</a:t>
            </a:r>
            <a:r>
              <a:rPr lang="pl-PL" sz="2000" dirty="0" smtClean="0">
                <a:latin typeface="Verdana" pitchFamily="34" charset="0"/>
                <a:ea typeface="Verdana" pitchFamily="34" charset="0"/>
              </a:rPr>
              <a:t> </a:t>
            </a:r>
            <a:r>
              <a:rPr lang="pl-PL" sz="2000" dirty="0">
                <a:latin typeface="Verdana" pitchFamily="34" charset="0"/>
                <a:ea typeface="Verdana" pitchFamily="34" charset="0"/>
              </a:rPr>
              <a:t>x </a:t>
            </a:r>
            <a:r>
              <a:rPr lang="pl-PL" sz="2000" dirty="0" smtClean="0">
                <a:latin typeface="Verdana" pitchFamily="34" charset="0"/>
                <a:ea typeface="Verdana" pitchFamily="34" charset="0"/>
              </a:rPr>
              <a:t>Im</a:t>
            </a:r>
            <a:r>
              <a:rPr lang="en-US" sz="2000" dirty="0" smtClean="0">
                <a:latin typeface="Verdana" pitchFamily="34" charset="0"/>
                <a:ea typeface="Verdana" pitchFamily="34" charset="0"/>
              </a:rPr>
              <a:t>p</a:t>
            </a:r>
            <a:r>
              <a:rPr lang="pl-PL" sz="2000" dirty="0" smtClean="0">
                <a:latin typeface="Verdana" pitchFamily="34" charset="0"/>
                <a:ea typeface="Verdana" pitchFamily="34" charset="0"/>
              </a:rPr>
              <a:t> </a:t>
            </a:r>
            <a:r>
              <a:rPr lang="pl-PL" sz="2000" dirty="0">
                <a:latin typeface="Verdana" pitchFamily="34" charset="0"/>
                <a:ea typeface="Verdana" pitchFamily="34" charset="0"/>
              </a:rPr>
              <a:t>= 18 V x 5.6 A = 100 </a:t>
            </a:r>
            <a:r>
              <a:rPr lang="pl-PL" sz="2000" dirty="0" smtClean="0">
                <a:latin typeface="Verdana" pitchFamily="34" charset="0"/>
                <a:ea typeface="Verdana" pitchFamily="34" charset="0"/>
              </a:rPr>
              <a:t>W </a:t>
            </a:r>
            <a:endParaRPr lang="en-US" sz="2000" dirty="0" smtClean="0">
              <a:latin typeface="Verdana" pitchFamily="34" charset="0"/>
              <a:ea typeface="Verdana" pitchFamily="34" charset="0"/>
            </a:endParaRPr>
          </a:p>
          <a:p>
            <a:pPr>
              <a:lnSpc>
                <a:spcPct val="150000"/>
              </a:lnSpc>
            </a:pPr>
            <a:r>
              <a:rPr lang="pl-PL" sz="2000" dirty="0" smtClean="0">
                <a:latin typeface="Verdana" pitchFamily="34" charset="0"/>
                <a:ea typeface="Verdana" pitchFamily="34" charset="0"/>
              </a:rPr>
              <a:t>Pbat </a:t>
            </a:r>
            <a:r>
              <a:rPr lang="pl-PL" sz="2000" dirty="0">
                <a:latin typeface="Verdana" pitchFamily="34" charset="0"/>
                <a:ea typeface="Verdana" pitchFamily="34" charset="0"/>
              </a:rPr>
              <a:t>= Vbat x Ibat = </a:t>
            </a:r>
            <a:r>
              <a:rPr lang="pl-PL" sz="2000" dirty="0" smtClean="0">
                <a:latin typeface="Verdana" pitchFamily="34" charset="0"/>
                <a:ea typeface="Verdana" pitchFamily="34" charset="0"/>
              </a:rPr>
              <a:t>13</a:t>
            </a:r>
            <a:r>
              <a:rPr lang="en-US" sz="2000" dirty="0" smtClean="0">
                <a:latin typeface="Verdana" pitchFamily="34" charset="0"/>
                <a:ea typeface="Verdana" pitchFamily="34" charset="0"/>
              </a:rPr>
              <a:t>.5</a:t>
            </a:r>
            <a:r>
              <a:rPr lang="pl-PL" sz="2000" dirty="0" smtClean="0">
                <a:latin typeface="Verdana" pitchFamily="34" charset="0"/>
                <a:ea typeface="Verdana" pitchFamily="34" charset="0"/>
              </a:rPr>
              <a:t> </a:t>
            </a:r>
            <a:r>
              <a:rPr lang="pl-PL" sz="2000" dirty="0">
                <a:latin typeface="Verdana" pitchFamily="34" charset="0"/>
                <a:ea typeface="Verdana" pitchFamily="34" charset="0"/>
              </a:rPr>
              <a:t>V x </a:t>
            </a:r>
            <a:r>
              <a:rPr lang="pl-PL" sz="2000" dirty="0" smtClean="0">
                <a:latin typeface="Verdana" pitchFamily="34" charset="0"/>
                <a:ea typeface="Verdana" pitchFamily="34" charset="0"/>
              </a:rPr>
              <a:t>7.</a:t>
            </a:r>
            <a:r>
              <a:rPr lang="en-US" sz="2000" dirty="0" smtClean="0">
                <a:latin typeface="Verdana" pitchFamily="34" charset="0"/>
                <a:ea typeface="Verdana" pitchFamily="34" charset="0"/>
              </a:rPr>
              <a:t>4</a:t>
            </a:r>
            <a:r>
              <a:rPr lang="pl-PL" sz="2000" dirty="0" smtClean="0">
                <a:latin typeface="Verdana" pitchFamily="34" charset="0"/>
                <a:ea typeface="Verdana" pitchFamily="34" charset="0"/>
              </a:rPr>
              <a:t> </a:t>
            </a:r>
            <a:r>
              <a:rPr lang="pl-PL" sz="2000" dirty="0">
                <a:latin typeface="Verdana" pitchFamily="34" charset="0"/>
                <a:ea typeface="Verdana" pitchFamily="34" charset="0"/>
              </a:rPr>
              <a:t>A = </a:t>
            </a:r>
            <a:r>
              <a:rPr lang="pl-PL" sz="2000" b="1" dirty="0">
                <a:solidFill>
                  <a:srgbClr val="0070C0"/>
                </a:solidFill>
                <a:latin typeface="Verdana" pitchFamily="34" charset="0"/>
                <a:ea typeface="Verdana" pitchFamily="34" charset="0"/>
              </a:rPr>
              <a:t>100 W</a:t>
            </a:r>
            <a:endParaRPr lang="en-US" sz="2000" b="1" dirty="0">
              <a:solidFill>
                <a:srgbClr val="0070C0"/>
              </a:solidFill>
              <a:latin typeface="Verdana" pitchFamily="34" charset="0"/>
              <a:ea typeface="Verdana" pitchFamily="34" charset="0"/>
            </a:endParaRPr>
          </a:p>
        </p:txBody>
      </p:sp>
      <p:sp>
        <p:nvSpPr>
          <p:cNvPr id="17" name="Rectangle 16"/>
          <p:cNvSpPr/>
          <p:nvPr/>
        </p:nvSpPr>
        <p:spPr>
          <a:xfrm>
            <a:off x="3352800" y="8343900"/>
            <a:ext cx="6029215" cy="1015663"/>
          </a:xfrm>
          <a:prstGeom prst="rect">
            <a:avLst/>
          </a:prstGeom>
        </p:spPr>
        <p:txBody>
          <a:bodyPr wrap="none">
            <a:spAutoFit/>
          </a:bodyPr>
          <a:lstStyle/>
          <a:p>
            <a:pPr>
              <a:lnSpc>
                <a:spcPct val="150000"/>
              </a:lnSpc>
            </a:pPr>
            <a:r>
              <a:rPr lang="pl-PL" sz="2000" dirty="0" smtClean="0">
                <a:latin typeface="Verdana" pitchFamily="34" charset="0"/>
                <a:ea typeface="Verdana" pitchFamily="34" charset="0"/>
              </a:rPr>
              <a:t>Pm</a:t>
            </a:r>
            <a:r>
              <a:rPr lang="en-US" sz="2000" dirty="0" smtClean="0">
                <a:latin typeface="Verdana" pitchFamily="34" charset="0"/>
                <a:ea typeface="Verdana" pitchFamily="34" charset="0"/>
              </a:rPr>
              <a:t>ax</a:t>
            </a:r>
            <a:r>
              <a:rPr lang="pl-PL" sz="2000" dirty="0" smtClean="0">
                <a:latin typeface="Verdana" pitchFamily="34" charset="0"/>
                <a:ea typeface="Verdana" pitchFamily="34" charset="0"/>
              </a:rPr>
              <a:t> </a:t>
            </a:r>
            <a:r>
              <a:rPr lang="pl-PL" sz="2000" dirty="0">
                <a:latin typeface="Verdana" pitchFamily="34" charset="0"/>
                <a:ea typeface="Verdana" pitchFamily="34" charset="0"/>
              </a:rPr>
              <a:t>= </a:t>
            </a:r>
            <a:r>
              <a:rPr lang="pl-PL" sz="2000" dirty="0" smtClean="0">
                <a:latin typeface="Verdana" pitchFamily="34" charset="0"/>
                <a:ea typeface="Verdana" pitchFamily="34" charset="0"/>
              </a:rPr>
              <a:t>Vm</a:t>
            </a:r>
            <a:r>
              <a:rPr lang="en-US" sz="2000" dirty="0" smtClean="0">
                <a:latin typeface="Verdana" pitchFamily="34" charset="0"/>
                <a:ea typeface="Verdana" pitchFamily="34" charset="0"/>
              </a:rPr>
              <a:t>p</a:t>
            </a:r>
            <a:r>
              <a:rPr lang="pl-PL" sz="2000" dirty="0" smtClean="0">
                <a:latin typeface="Verdana" pitchFamily="34" charset="0"/>
                <a:ea typeface="Verdana" pitchFamily="34" charset="0"/>
              </a:rPr>
              <a:t> </a:t>
            </a:r>
            <a:r>
              <a:rPr lang="pl-PL" sz="2000" dirty="0">
                <a:latin typeface="Verdana" pitchFamily="34" charset="0"/>
                <a:ea typeface="Verdana" pitchFamily="34" charset="0"/>
              </a:rPr>
              <a:t>x </a:t>
            </a:r>
            <a:r>
              <a:rPr lang="pl-PL" sz="2000" dirty="0" smtClean="0">
                <a:latin typeface="Verdana" pitchFamily="34" charset="0"/>
                <a:ea typeface="Verdana" pitchFamily="34" charset="0"/>
              </a:rPr>
              <a:t>Im</a:t>
            </a:r>
            <a:r>
              <a:rPr lang="en-US" sz="2000" dirty="0" smtClean="0">
                <a:latin typeface="Verdana" pitchFamily="34" charset="0"/>
                <a:ea typeface="Verdana" pitchFamily="34" charset="0"/>
              </a:rPr>
              <a:t>p</a:t>
            </a:r>
            <a:r>
              <a:rPr lang="pl-PL" sz="2000" dirty="0" smtClean="0">
                <a:latin typeface="Verdana" pitchFamily="34" charset="0"/>
                <a:ea typeface="Verdana" pitchFamily="34" charset="0"/>
              </a:rPr>
              <a:t> </a:t>
            </a:r>
            <a:r>
              <a:rPr lang="pl-PL" sz="2000" dirty="0">
                <a:latin typeface="Verdana" pitchFamily="34" charset="0"/>
                <a:ea typeface="Verdana" pitchFamily="34" charset="0"/>
              </a:rPr>
              <a:t>= 18 V x 5.6 A = 100 </a:t>
            </a:r>
            <a:r>
              <a:rPr lang="pl-PL" sz="2000" dirty="0" smtClean="0">
                <a:latin typeface="Verdana" pitchFamily="34" charset="0"/>
                <a:ea typeface="Verdana" pitchFamily="34" charset="0"/>
              </a:rPr>
              <a:t>W </a:t>
            </a:r>
            <a:endParaRPr lang="en-US" sz="2000" dirty="0" smtClean="0">
              <a:latin typeface="Verdana" pitchFamily="34" charset="0"/>
              <a:ea typeface="Verdana" pitchFamily="34" charset="0"/>
            </a:endParaRPr>
          </a:p>
          <a:p>
            <a:pPr>
              <a:lnSpc>
                <a:spcPct val="150000"/>
              </a:lnSpc>
            </a:pPr>
            <a:r>
              <a:rPr lang="pl-PL" sz="2000" dirty="0" smtClean="0">
                <a:latin typeface="Verdana" pitchFamily="34" charset="0"/>
                <a:ea typeface="Verdana" pitchFamily="34" charset="0"/>
              </a:rPr>
              <a:t>Pbat </a:t>
            </a:r>
            <a:r>
              <a:rPr lang="pl-PL" sz="2000" dirty="0">
                <a:latin typeface="Verdana" pitchFamily="34" charset="0"/>
                <a:ea typeface="Verdana" pitchFamily="34" charset="0"/>
              </a:rPr>
              <a:t>= Vbat x Ibat = </a:t>
            </a:r>
            <a:r>
              <a:rPr lang="pl-PL" sz="2000" dirty="0" smtClean="0">
                <a:latin typeface="Verdana" pitchFamily="34" charset="0"/>
                <a:ea typeface="Verdana" pitchFamily="34" charset="0"/>
              </a:rPr>
              <a:t>13</a:t>
            </a:r>
            <a:r>
              <a:rPr lang="en-US" sz="2000" dirty="0" smtClean="0">
                <a:latin typeface="Verdana" pitchFamily="34" charset="0"/>
                <a:ea typeface="Verdana" pitchFamily="34" charset="0"/>
              </a:rPr>
              <a:t>.5</a:t>
            </a:r>
            <a:r>
              <a:rPr lang="pl-PL" sz="2000" dirty="0" smtClean="0">
                <a:latin typeface="Verdana" pitchFamily="34" charset="0"/>
                <a:ea typeface="Verdana" pitchFamily="34" charset="0"/>
              </a:rPr>
              <a:t> </a:t>
            </a:r>
            <a:r>
              <a:rPr lang="pl-PL" sz="2000" dirty="0">
                <a:latin typeface="Verdana" pitchFamily="34" charset="0"/>
                <a:ea typeface="Verdana" pitchFamily="34" charset="0"/>
              </a:rPr>
              <a:t>V x </a:t>
            </a:r>
            <a:r>
              <a:rPr lang="en-US" sz="2000" dirty="0">
                <a:latin typeface="Verdana" pitchFamily="34" charset="0"/>
                <a:ea typeface="Verdana" pitchFamily="34" charset="0"/>
              </a:rPr>
              <a:t>6</a:t>
            </a:r>
            <a:r>
              <a:rPr lang="pl-PL" sz="2000" dirty="0" smtClean="0">
                <a:latin typeface="Verdana" pitchFamily="34" charset="0"/>
                <a:ea typeface="Verdana" pitchFamily="34" charset="0"/>
              </a:rPr>
              <a:t> </a:t>
            </a:r>
            <a:r>
              <a:rPr lang="pl-PL" sz="2000" dirty="0">
                <a:latin typeface="Verdana" pitchFamily="34" charset="0"/>
                <a:ea typeface="Verdana" pitchFamily="34" charset="0"/>
              </a:rPr>
              <a:t>A = </a:t>
            </a:r>
            <a:r>
              <a:rPr lang="en-US" sz="2000" b="1" dirty="0" smtClean="0">
                <a:solidFill>
                  <a:srgbClr val="00B050"/>
                </a:solidFill>
                <a:latin typeface="Verdana" pitchFamily="34" charset="0"/>
                <a:ea typeface="Verdana" pitchFamily="34" charset="0"/>
              </a:rPr>
              <a:t>81</a:t>
            </a:r>
            <a:r>
              <a:rPr lang="pl-PL" sz="2000" b="1" dirty="0" smtClean="0">
                <a:solidFill>
                  <a:srgbClr val="00B050"/>
                </a:solidFill>
                <a:latin typeface="Verdana" pitchFamily="34" charset="0"/>
                <a:ea typeface="Verdana" pitchFamily="34" charset="0"/>
              </a:rPr>
              <a:t> </a:t>
            </a:r>
            <a:r>
              <a:rPr lang="pl-PL" sz="2000" b="1" dirty="0">
                <a:solidFill>
                  <a:srgbClr val="00B050"/>
                </a:solidFill>
                <a:latin typeface="Verdana" pitchFamily="34" charset="0"/>
                <a:ea typeface="Verdana" pitchFamily="34" charset="0"/>
              </a:rPr>
              <a:t>W</a:t>
            </a:r>
            <a:endParaRPr lang="en-US" sz="2000" b="1" dirty="0">
              <a:solidFill>
                <a:srgbClr val="00B050"/>
              </a:solidFill>
              <a:latin typeface="Verdana" pitchFamily="34" charset="0"/>
              <a:ea typeface="Verdana" pitchFamily="34" charset="0"/>
            </a:endParaRPr>
          </a:p>
        </p:txBody>
      </p:sp>
      <p:sp>
        <p:nvSpPr>
          <p:cNvPr id="5" name="Rectangle 4"/>
          <p:cNvSpPr/>
          <p:nvPr/>
        </p:nvSpPr>
        <p:spPr>
          <a:xfrm>
            <a:off x="4149725" y="2205761"/>
            <a:ext cx="4230645" cy="571631"/>
          </a:xfrm>
          <a:prstGeom prst="rect">
            <a:avLst/>
          </a:prstGeom>
        </p:spPr>
        <p:txBody>
          <a:bodyPr wrap="none">
            <a:spAutoFit/>
          </a:bodyPr>
          <a:lstStyle/>
          <a:p>
            <a:pPr algn="just">
              <a:lnSpc>
                <a:spcPct val="150000"/>
              </a:lnSpc>
            </a:pPr>
            <a:r>
              <a:rPr lang="en-US" sz="2400" b="1" dirty="0" smtClean="0">
                <a:solidFill>
                  <a:srgbClr val="00B050"/>
                </a:solidFill>
                <a:latin typeface="Verdana" pitchFamily="34" charset="0"/>
                <a:ea typeface="Verdana" pitchFamily="34" charset="0"/>
              </a:rPr>
              <a:t>PWM </a:t>
            </a:r>
            <a:r>
              <a:rPr lang="en-US" sz="2400" b="1" dirty="0">
                <a:solidFill>
                  <a:srgbClr val="00B050"/>
                </a:solidFill>
                <a:latin typeface="Verdana" pitchFamily="34" charset="0"/>
                <a:ea typeface="Verdana" pitchFamily="34" charset="0"/>
              </a:rPr>
              <a:t>charge controller </a:t>
            </a:r>
          </a:p>
        </p:txBody>
      </p:sp>
      <p:sp>
        <p:nvSpPr>
          <p:cNvPr id="18" name="Rectangle 17"/>
          <p:cNvSpPr/>
          <p:nvPr/>
        </p:nvSpPr>
        <p:spPr>
          <a:xfrm>
            <a:off x="11378389" y="2247900"/>
            <a:ext cx="4318811" cy="571631"/>
          </a:xfrm>
          <a:prstGeom prst="rect">
            <a:avLst/>
          </a:prstGeom>
        </p:spPr>
        <p:txBody>
          <a:bodyPr wrap="none">
            <a:spAutoFit/>
          </a:bodyPr>
          <a:lstStyle/>
          <a:p>
            <a:pPr algn="just">
              <a:lnSpc>
                <a:spcPct val="150000"/>
              </a:lnSpc>
            </a:pPr>
            <a:r>
              <a:rPr lang="en-US" sz="2400" b="1" dirty="0" smtClean="0">
                <a:solidFill>
                  <a:srgbClr val="0070C0"/>
                </a:solidFill>
                <a:latin typeface="Verdana" pitchFamily="34" charset="0"/>
                <a:ea typeface="Verdana" pitchFamily="34" charset="0"/>
              </a:rPr>
              <a:t>MPPT </a:t>
            </a:r>
            <a:r>
              <a:rPr lang="en-US" sz="2400" b="1" dirty="0">
                <a:solidFill>
                  <a:srgbClr val="0070C0"/>
                </a:solidFill>
                <a:latin typeface="Verdana" pitchFamily="34" charset="0"/>
                <a:ea typeface="Verdana" pitchFamily="34" charset="0"/>
              </a:rPr>
              <a:t>charge controller </a:t>
            </a:r>
          </a:p>
        </p:txBody>
      </p:sp>
      <p:sp>
        <p:nvSpPr>
          <p:cNvPr id="6" name="Rectangle 5"/>
          <p:cNvSpPr/>
          <p:nvPr/>
        </p:nvSpPr>
        <p:spPr>
          <a:xfrm>
            <a:off x="3733800" y="4152900"/>
            <a:ext cx="3657600" cy="304800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733800" y="4000499"/>
            <a:ext cx="2665927" cy="3200401"/>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1125201" y="4216287"/>
            <a:ext cx="3473002" cy="2984613"/>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1125201" y="3162300"/>
            <a:ext cx="2590799" cy="4038600"/>
          </a:xfrm>
          <a:prstGeom prst="rect">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0049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20"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PWM VS MPPT</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3" name="AutoShape 2" descr="https://img.kwcdn.com/product/Fancyalgo/VirtualModelMatting/5cd8018b311974a83adecc352b588aad.jpg?imageView2/2/w/800/q/7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772" y="2064592"/>
            <a:ext cx="1976628" cy="2994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t="12435" b="12895"/>
          <a:stretch/>
        </p:blipFill>
        <p:spPr bwMode="auto">
          <a:xfrm>
            <a:off x="4648200" y="7760594"/>
            <a:ext cx="2040969"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465" t="28620" r="9605" b="27436"/>
          <a:stretch/>
        </p:blipFill>
        <p:spPr bwMode="auto">
          <a:xfrm>
            <a:off x="4652772" y="5753100"/>
            <a:ext cx="2087284" cy="1162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11200" y="2064591"/>
            <a:ext cx="1976628" cy="2994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9"/>
          <p:cNvPicPr>
            <a:picLocks noChangeAspect="1" noChangeArrowheads="1"/>
          </p:cNvPicPr>
          <p:nvPr/>
        </p:nvPicPr>
        <p:blipFill rotWithShape="1">
          <a:blip r:embed="rId5">
            <a:extLst>
              <a:ext uri="{28A0092B-C50C-407E-A947-70E740481C1C}">
                <a14:useLocalDpi xmlns:a14="http://schemas.microsoft.com/office/drawing/2010/main" val="0"/>
              </a:ext>
            </a:extLst>
          </a:blip>
          <a:srcRect t="12435" b="12895"/>
          <a:stretch/>
        </p:blipFill>
        <p:spPr bwMode="auto">
          <a:xfrm>
            <a:off x="13406628" y="7760593"/>
            <a:ext cx="2040969"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33642" y="5295900"/>
            <a:ext cx="1531744" cy="2236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915400" y="2572516"/>
            <a:ext cx="2616422" cy="2113784"/>
          </a:xfrm>
          <a:prstGeom prst="rect">
            <a:avLst/>
          </a:prstGeom>
        </p:spPr>
        <p:txBody>
          <a:bodyPr wrap="none">
            <a:spAutoFit/>
          </a:bodyPr>
          <a:lstStyle/>
          <a:p>
            <a:pPr>
              <a:lnSpc>
                <a:spcPct val="150000"/>
              </a:lnSpc>
            </a:pPr>
            <a:r>
              <a:rPr lang="pl-PL" sz="2400" dirty="0" smtClean="0">
                <a:latin typeface="Verdana" pitchFamily="34" charset="0"/>
                <a:ea typeface="Verdana" pitchFamily="34" charset="0"/>
              </a:rPr>
              <a:t>Pm</a:t>
            </a:r>
            <a:r>
              <a:rPr lang="en-US" sz="2400" dirty="0" smtClean="0">
                <a:latin typeface="Verdana" pitchFamily="34" charset="0"/>
                <a:ea typeface="Verdana" pitchFamily="34" charset="0"/>
              </a:rPr>
              <a:t>ax</a:t>
            </a:r>
            <a:r>
              <a:rPr lang="pl-PL" sz="2400" dirty="0" smtClean="0">
                <a:latin typeface="Verdana" pitchFamily="34" charset="0"/>
                <a:ea typeface="Verdana" pitchFamily="34" charset="0"/>
              </a:rPr>
              <a:t> </a:t>
            </a:r>
            <a:r>
              <a:rPr lang="pl-PL" sz="2400" dirty="0">
                <a:latin typeface="Verdana" pitchFamily="34" charset="0"/>
                <a:ea typeface="Verdana" pitchFamily="34" charset="0"/>
              </a:rPr>
              <a:t>= </a:t>
            </a:r>
            <a:r>
              <a:rPr lang="pl-PL" sz="2400" dirty="0" smtClean="0">
                <a:latin typeface="Verdana" pitchFamily="34" charset="0"/>
                <a:ea typeface="Verdana" pitchFamily="34" charset="0"/>
              </a:rPr>
              <a:t>100 </a:t>
            </a:r>
            <a:r>
              <a:rPr lang="pl-PL" sz="2400" dirty="0">
                <a:latin typeface="Verdana" pitchFamily="34" charset="0"/>
                <a:ea typeface="Verdana" pitchFamily="34" charset="0"/>
              </a:rPr>
              <a:t>W </a:t>
            </a:r>
            <a:endParaRPr lang="en-US" sz="2400" dirty="0" smtClean="0">
              <a:latin typeface="Verdana" pitchFamily="34" charset="0"/>
              <a:ea typeface="Verdana" pitchFamily="34" charset="0"/>
            </a:endParaRPr>
          </a:p>
          <a:p>
            <a:pPr>
              <a:lnSpc>
                <a:spcPct val="150000"/>
              </a:lnSpc>
            </a:pPr>
            <a:r>
              <a:rPr lang="pl-PL" sz="2400" dirty="0" smtClean="0">
                <a:latin typeface="Verdana" pitchFamily="34" charset="0"/>
                <a:ea typeface="Verdana" pitchFamily="34" charset="0"/>
              </a:rPr>
              <a:t>Vm</a:t>
            </a:r>
            <a:r>
              <a:rPr lang="en-US" sz="2400" dirty="0">
                <a:latin typeface="Verdana" pitchFamily="34" charset="0"/>
                <a:ea typeface="Verdana" pitchFamily="34" charset="0"/>
              </a:rPr>
              <a:t>p</a:t>
            </a:r>
            <a:r>
              <a:rPr lang="pl-PL" sz="2400" dirty="0" smtClean="0">
                <a:latin typeface="Verdana" pitchFamily="34" charset="0"/>
                <a:ea typeface="Verdana" pitchFamily="34" charset="0"/>
              </a:rPr>
              <a:t> </a:t>
            </a:r>
            <a:r>
              <a:rPr lang="en-US" sz="2400" dirty="0" smtClean="0">
                <a:latin typeface="Verdana" pitchFamily="34" charset="0"/>
                <a:ea typeface="Verdana" pitchFamily="34" charset="0"/>
              </a:rPr>
              <a:t>= </a:t>
            </a:r>
            <a:r>
              <a:rPr lang="pl-PL" sz="2400" dirty="0" smtClean="0">
                <a:latin typeface="Verdana" pitchFamily="34" charset="0"/>
                <a:ea typeface="Verdana" pitchFamily="34" charset="0"/>
              </a:rPr>
              <a:t>18 V</a:t>
            </a:r>
            <a:endParaRPr lang="en-US" sz="2400" dirty="0">
              <a:latin typeface="Verdana" pitchFamily="34" charset="0"/>
              <a:ea typeface="Verdana" pitchFamily="34" charset="0"/>
            </a:endParaRPr>
          </a:p>
          <a:p>
            <a:pPr>
              <a:lnSpc>
                <a:spcPct val="150000"/>
              </a:lnSpc>
            </a:pPr>
            <a:r>
              <a:rPr lang="pl-PL" sz="2400" dirty="0" smtClean="0">
                <a:latin typeface="Verdana" pitchFamily="34" charset="0"/>
                <a:ea typeface="Verdana" pitchFamily="34" charset="0"/>
              </a:rPr>
              <a:t>Im </a:t>
            </a:r>
            <a:r>
              <a:rPr lang="pl-PL" sz="2400" dirty="0">
                <a:latin typeface="Verdana" pitchFamily="34" charset="0"/>
                <a:ea typeface="Verdana" pitchFamily="34" charset="0"/>
              </a:rPr>
              <a:t>= </a:t>
            </a:r>
            <a:r>
              <a:rPr lang="pl-PL" sz="2400" dirty="0" smtClean="0">
                <a:latin typeface="Verdana" pitchFamily="34" charset="0"/>
                <a:ea typeface="Verdana" pitchFamily="34" charset="0"/>
              </a:rPr>
              <a:t>5.6 A</a:t>
            </a:r>
            <a:endParaRPr lang="en-US" sz="2400" dirty="0">
              <a:latin typeface="Verdana" pitchFamily="34" charset="0"/>
              <a:ea typeface="Verdana" pitchFamily="34" charset="0"/>
            </a:endParaRPr>
          </a:p>
          <a:p>
            <a:pPr>
              <a:lnSpc>
                <a:spcPct val="150000"/>
              </a:lnSpc>
            </a:pPr>
            <a:endParaRPr lang="en-US" dirty="0">
              <a:latin typeface="Verdana" pitchFamily="34" charset="0"/>
              <a:ea typeface="Verdana" pitchFamily="34" charset="0"/>
            </a:endParaRPr>
          </a:p>
        </p:txBody>
      </p:sp>
      <p:sp>
        <p:nvSpPr>
          <p:cNvPr id="34" name="Rectangle 33"/>
          <p:cNvSpPr/>
          <p:nvPr/>
        </p:nvSpPr>
        <p:spPr>
          <a:xfrm>
            <a:off x="8250986" y="8991469"/>
            <a:ext cx="3560014" cy="571631"/>
          </a:xfrm>
          <a:prstGeom prst="rect">
            <a:avLst/>
          </a:prstGeom>
        </p:spPr>
        <p:txBody>
          <a:bodyPr wrap="none">
            <a:spAutoFit/>
          </a:bodyPr>
          <a:lstStyle/>
          <a:p>
            <a:pPr>
              <a:lnSpc>
                <a:spcPct val="150000"/>
              </a:lnSpc>
            </a:pPr>
            <a:r>
              <a:rPr lang="en-US" sz="2400" dirty="0" smtClean="0">
                <a:latin typeface="Verdana" pitchFamily="34" charset="0"/>
                <a:ea typeface="Verdana" pitchFamily="34" charset="0"/>
              </a:rPr>
              <a:t>Nominal Voltage:12 V</a:t>
            </a:r>
            <a:endParaRPr lang="en-US" sz="2400" dirty="0">
              <a:latin typeface="Verdana" pitchFamily="34" charset="0"/>
              <a:ea typeface="Verdana" pitchFamily="34" charset="0"/>
            </a:endParaRPr>
          </a:p>
        </p:txBody>
      </p:sp>
      <p:sp>
        <p:nvSpPr>
          <p:cNvPr id="35" name="Rectangle 34"/>
          <p:cNvSpPr/>
          <p:nvPr/>
        </p:nvSpPr>
        <p:spPr>
          <a:xfrm>
            <a:off x="8519947" y="8229469"/>
            <a:ext cx="2833853" cy="571631"/>
          </a:xfrm>
          <a:prstGeom prst="rect">
            <a:avLst/>
          </a:prstGeom>
        </p:spPr>
        <p:txBody>
          <a:bodyPr wrap="none">
            <a:spAutoFit/>
          </a:bodyPr>
          <a:lstStyle/>
          <a:p>
            <a:pPr>
              <a:lnSpc>
                <a:spcPct val="150000"/>
              </a:lnSpc>
            </a:pPr>
            <a:r>
              <a:rPr lang="en-US" sz="2400" dirty="0" smtClean="0">
                <a:latin typeface="Verdana" pitchFamily="34" charset="0"/>
                <a:ea typeface="Verdana" pitchFamily="34" charset="0"/>
              </a:rPr>
              <a:t>Charging Voltage</a:t>
            </a:r>
            <a:endParaRPr lang="en-US" sz="2400" dirty="0">
              <a:latin typeface="Verdana" pitchFamily="34" charset="0"/>
              <a:ea typeface="Verdana" pitchFamily="34" charset="0"/>
            </a:endParaRPr>
          </a:p>
        </p:txBody>
      </p:sp>
      <p:sp>
        <p:nvSpPr>
          <p:cNvPr id="36" name="Rectangle 35"/>
          <p:cNvSpPr/>
          <p:nvPr/>
        </p:nvSpPr>
        <p:spPr>
          <a:xfrm>
            <a:off x="12208627" y="8236777"/>
            <a:ext cx="1202573" cy="646331"/>
          </a:xfrm>
          <a:prstGeom prst="rect">
            <a:avLst/>
          </a:prstGeom>
        </p:spPr>
        <p:txBody>
          <a:bodyPr wrap="none">
            <a:spAutoFit/>
          </a:bodyPr>
          <a:lstStyle/>
          <a:p>
            <a:pPr>
              <a:lnSpc>
                <a:spcPct val="150000"/>
              </a:lnSpc>
            </a:pPr>
            <a:r>
              <a:rPr lang="en-US" sz="2400" dirty="0" smtClean="0">
                <a:latin typeface="Verdana" pitchFamily="34" charset="0"/>
                <a:ea typeface="Verdana" pitchFamily="34" charset="0"/>
              </a:rPr>
              <a:t>13.5 V</a:t>
            </a:r>
            <a:endParaRPr lang="en-US" sz="2400" dirty="0">
              <a:latin typeface="Verdana" pitchFamily="34" charset="0"/>
              <a:ea typeface="Verdana" pitchFamily="34" charset="0"/>
            </a:endParaRPr>
          </a:p>
        </p:txBody>
      </p:sp>
      <p:sp>
        <p:nvSpPr>
          <p:cNvPr id="37" name="Rectangle 36"/>
          <p:cNvSpPr/>
          <p:nvPr/>
        </p:nvSpPr>
        <p:spPr>
          <a:xfrm>
            <a:off x="6748642" y="8236776"/>
            <a:ext cx="1202573" cy="571631"/>
          </a:xfrm>
          <a:prstGeom prst="rect">
            <a:avLst/>
          </a:prstGeom>
        </p:spPr>
        <p:txBody>
          <a:bodyPr wrap="none">
            <a:spAutoFit/>
          </a:bodyPr>
          <a:lstStyle/>
          <a:p>
            <a:pPr>
              <a:lnSpc>
                <a:spcPct val="150000"/>
              </a:lnSpc>
            </a:pPr>
            <a:r>
              <a:rPr lang="en-US" sz="2400" dirty="0" smtClean="0">
                <a:latin typeface="Verdana" pitchFamily="34" charset="0"/>
                <a:ea typeface="Verdana" pitchFamily="34" charset="0"/>
              </a:rPr>
              <a:t>13.5 V</a:t>
            </a:r>
            <a:endParaRPr lang="en-US" sz="2400" dirty="0">
              <a:latin typeface="Verdana" pitchFamily="34" charset="0"/>
              <a:ea typeface="Verdana" pitchFamily="34" charset="0"/>
            </a:endParaRPr>
          </a:p>
        </p:txBody>
      </p:sp>
      <p:sp>
        <p:nvSpPr>
          <p:cNvPr id="38" name="Rectangle 37"/>
          <p:cNvSpPr/>
          <p:nvPr/>
        </p:nvSpPr>
        <p:spPr>
          <a:xfrm>
            <a:off x="6984034" y="5600700"/>
            <a:ext cx="2693366" cy="2723823"/>
          </a:xfrm>
          <a:prstGeom prst="rect">
            <a:avLst/>
          </a:prstGeom>
        </p:spPr>
        <p:txBody>
          <a:bodyPr wrap="none">
            <a:spAutoFit/>
          </a:bodyPr>
          <a:lstStyle/>
          <a:p>
            <a:pPr>
              <a:lnSpc>
                <a:spcPct val="150000"/>
              </a:lnSpc>
            </a:pPr>
            <a:r>
              <a:rPr lang="pl-PL" sz="2400" dirty="0" smtClean="0">
                <a:latin typeface="Verdana" pitchFamily="34" charset="0"/>
                <a:ea typeface="Verdana" pitchFamily="34" charset="0"/>
              </a:rPr>
              <a:t>V</a:t>
            </a:r>
            <a:r>
              <a:rPr lang="en-US" sz="2400" dirty="0" err="1" smtClean="0">
                <a:latin typeface="Verdana" pitchFamily="34" charset="0"/>
                <a:ea typeface="Verdana" pitchFamily="34" charset="0"/>
              </a:rPr>
              <a:t>pwm</a:t>
            </a:r>
            <a:r>
              <a:rPr lang="pl-PL" sz="2400" dirty="0" smtClean="0">
                <a:latin typeface="Verdana" pitchFamily="34" charset="0"/>
                <a:ea typeface="Verdana" pitchFamily="34" charset="0"/>
              </a:rPr>
              <a:t> </a:t>
            </a:r>
            <a:r>
              <a:rPr lang="en-US" sz="2400" dirty="0" smtClean="0">
                <a:latin typeface="Verdana" pitchFamily="34" charset="0"/>
                <a:ea typeface="Verdana" pitchFamily="34" charset="0"/>
              </a:rPr>
              <a:t>= </a:t>
            </a:r>
            <a:r>
              <a:rPr lang="pl-PL" sz="2400" dirty="0" smtClean="0">
                <a:latin typeface="Verdana" pitchFamily="34" charset="0"/>
                <a:ea typeface="Verdana" pitchFamily="34" charset="0"/>
              </a:rPr>
              <a:t>1</a:t>
            </a:r>
            <a:r>
              <a:rPr lang="en-US" sz="2400" dirty="0" smtClean="0">
                <a:latin typeface="Verdana" pitchFamily="34" charset="0"/>
                <a:ea typeface="Verdana" pitchFamily="34" charset="0"/>
              </a:rPr>
              <a:t>3.5</a:t>
            </a:r>
            <a:r>
              <a:rPr lang="pl-PL" sz="2400" dirty="0" smtClean="0">
                <a:latin typeface="Verdana" pitchFamily="34" charset="0"/>
                <a:ea typeface="Verdana" pitchFamily="34" charset="0"/>
              </a:rPr>
              <a:t> V</a:t>
            </a:r>
            <a:endParaRPr lang="en-US" sz="2400" dirty="0">
              <a:latin typeface="Verdana" pitchFamily="34" charset="0"/>
              <a:ea typeface="Verdana" pitchFamily="34" charset="0"/>
            </a:endParaRPr>
          </a:p>
          <a:p>
            <a:pPr>
              <a:lnSpc>
                <a:spcPct val="150000"/>
              </a:lnSpc>
            </a:pPr>
            <a:r>
              <a:rPr lang="pl-PL" sz="2400" dirty="0" smtClean="0">
                <a:latin typeface="Verdana" pitchFamily="34" charset="0"/>
                <a:ea typeface="Verdana" pitchFamily="34" charset="0"/>
              </a:rPr>
              <a:t>I</a:t>
            </a:r>
            <a:r>
              <a:rPr lang="en-US" sz="2400" dirty="0" err="1" smtClean="0">
                <a:latin typeface="Verdana" pitchFamily="34" charset="0"/>
                <a:ea typeface="Verdana" pitchFamily="34" charset="0"/>
              </a:rPr>
              <a:t>pwm</a:t>
            </a:r>
            <a:r>
              <a:rPr lang="pl-PL" sz="2400" dirty="0" smtClean="0">
                <a:latin typeface="Verdana" pitchFamily="34" charset="0"/>
                <a:ea typeface="Verdana" pitchFamily="34" charset="0"/>
              </a:rPr>
              <a:t> </a:t>
            </a:r>
            <a:r>
              <a:rPr lang="pl-PL" sz="2400" dirty="0">
                <a:latin typeface="Verdana" pitchFamily="34" charset="0"/>
                <a:ea typeface="Verdana" pitchFamily="34" charset="0"/>
              </a:rPr>
              <a:t>= </a:t>
            </a:r>
            <a:r>
              <a:rPr lang="en-US" sz="2400" dirty="0" smtClean="0">
                <a:latin typeface="Verdana" pitchFamily="34" charset="0"/>
                <a:ea typeface="Verdana" pitchFamily="34" charset="0"/>
              </a:rPr>
              <a:t>6 A</a:t>
            </a:r>
          </a:p>
          <a:p>
            <a:pPr>
              <a:lnSpc>
                <a:spcPct val="150000"/>
              </a:lnSpc>
            </a:pPr>
            <a:r>
              <a:rPr lang="pl-PL" sz="2400" dirty="0">
                <a:latin typeface="Verdana" pitchFamily="34" charset="0"/>
                <a:ea typeface="Verdana" pitchFamily="34" charset="0"/>
              </a:rPr>
              <a:t>P</a:t>
            </a:r>
            <a:r>
              <a:rPr lang="en-US" sz="2400" dirty="0" err="1">
                <a:latin typeface="Verdana" pitchFamily="34" charset="0"/>
                <a:ea typeface="Verdana" pitchFamily="34" charset="0"/>
              </a:rPr>
              <a:t>pwm</a:t>
            </a:r>
            <a:r>
              <a:rPr lang="pl-PL" sz="2400" dirty="0">
                <a:latin typeface="Verdana" pitchFamily="34" charset="0"/>
                <a:ea typeface="Verdana" pitchFamily="34" charset="0"/>
              </a:rPr>
              <a:t> = </a:t>
            </a:r>
            <a:r>
              <a:rPr lang="en-US" sz="2400" dirty="0" smtClean="0">
                <a:latin typeface="Verdana" pitchFamily="34" charset="0"/>
                <a:ea typeface="Verdana" pitchFamily="34" charset="0"/>
              </a:rPr>
              <a:t>81</a:t>
            </a:r>
            <a:r>
              <a:rPr lang="pl-PL" sz="2400" dirty="0" smtClean="0">
                <a:latin typeface="Verdana" pitchFamily="34" charset="0"/>
                <a:ea typeface="Verdana" pitchFamily="34" charset="0"/>
              </a:rPr>
              <a:t> </a:t>
            </a:r>
            <a:r>
              <a:rPr lang="pl-PL" sz="2400" dirty="0">
                <a:latin typeface="Verdana" pitchFamily="34" charset="0"/>
                <a:ea typeface="Verdana" pitchFamily="34" charset="0"/>
              </a:rPr>
              <a:t>W </a:t>
            </a:r>
            <a:endParaRPr lang="en-US" sz="2400" dirty="0">
              <a:latin typeface="Verdana" pitchFamily="34" charset="0"/>
              <a:ea typeface="Verdana" pitchFamily="34" charset="0"/>
            </a:endParaRPr>
          </a:p>
          <a:p>
            <a:pPr>
              <a:lnSpc>
                <a:spcPct val="150000"/>
              </a:lnSpc>
            </a:pPr>
            <a:r>
              <a:rPr lang="pl-PL" sz="2400" dirty="0" smtClean="0">
                <a:latin typeface="Verdana" pitchFamily="34" charset="0"/>
                <a:ea typeface="Verdana" pitchFamily="34" charset="0"/>
              </a:rPr>
              <a:t> </a:t>
            </a:r>
            <a:endParaRPr lang="en-US" sz="2400" dirty="0">
              <a:latin typeface="Verdana" pitchFamily="34" charset="0"/>
              <a:ea typeface="Verdana" pitchFamily="34" charset="0"/>
            </a:endParaRPr>
          </a:p>
          <a:p>
            <a:pPr>
              <a:lnSpc>
                <a:spcPct val="150000"/>
              </a:lnSpc>
            </a:pPr>
            <a:endParaRPr lang="en-US" dirty="0">
              <a:latin typeface="Verdana" pitchFamily="34" charset="0"/>
              <a:ea typeface="Verdana" pitchFamily="34" charset="0"/>
            </a:endParaRPr>
          </a:p>
        </p:txBody>
      </p:sp>
      <p:sp>
        <p:nvSpPr>
          <p:cNvPr id="39" name="Rectangle 38"/>
          <p:cNvSpPr/>
          <p:nvPr/>
        </p:nvSpPr>
        <p:spPr>
          <a:xfrm>
            <a:off x="10744200" y="5543877"/>
            <a:ext cx="2864887" cy="2723823"/>
          </a:xfrm>
          <a:prstGeom prst="rect">
            <a:avLst/>
          </a:prstGeom>
        </p:spPr>
        <p:txBody>
          <a:bodyPr wrap="none">
            <a:spAutoFit/>
          </a:bodyPr>
          <a:lstStyle/>
          <a:p>
            <a:pPr>
              <a:lnSpc>
                <a:spcPct val="150000"/>
              </a:lnSpc>
            </a:pPr>
            <a:r>
              <a:rPr lang="pl-PL" sz="2400" dirty="0" smtClean="0">
                <a:latin typeface="Verdana" pitchFamily="34" charset="0"/>
                <a:ea typeface="Verdana" pitchFamily="34" charset="0"/>
              </a:rPr>
              <a:t>V</a:t>
            </a:r>
            <a:r>
              <a:rPr lang="en-US" sz="2400" dirty="0" err="1" smtClean="0">
                <a:latin typeface="Verdana" pitchFamily="34" charset="0"/>
                <a:ea typeface="Verdana" pitchFamily="34" charset="0"/>
              </a:rPr>
              <a:t>mppt</a:t>
            </a:r>
            <a:r>
              <a:rPr lang="pl-PL" sz="2400" dirty="0" smtClean="0">
                <a:latin typeface="Verdana" pitchFamily="34" charset="0"/>
                <a:ea typeface="Verdana" pitchFamily="34" charset="0"/>
              </a:rPr>
              <a:t> </a:t>
            </a:r>
            <a:r>
              <a:rPr lang="en-US" sz="2400" dirty="0" smtClean="0">
                <a:latin typeface="Verdana" pitchFamily="34" charset="0"/>
                <a:ea typeface="Verdana" pitchFamily="34" charset="0"/>
              </a:rPr>
              <a:t>= 13.5 </a:t>
            </a:r>
            <a:r>
              <a:rPr lang="pl-PL" sz="2400" dirty="0" smtClean="0">
                <a:latin typeface="Verdana" pitchFamily="34" charset="0"/>
                <a:ea typeface="Verdana" pitchFamily="34" charset="0"/>
              </a:rPr>
              <a:t>V</a:t>
            </a:r>
            <a:endParaRPr lang="en-US" sz="2400" dirty="0">
              <a:latin typeface="Verdana" pitchFamily="34" charset="0"/>
              <a:ea typeface="Verdana" pitchFamily="34" charset="0"/>
            </a:endParaRPr>
          </a:p>
          <a:p>
            <a:pPr>
              <a:lnSpc>
                <a:spcPct val="150000"/>
              </a:lnSpc>
            </a:pPr>
            <a:r>
              <a:rPr lang="pl-PL" sz="2400" dirty="0" smtClean="0">
                <a:latin typeface="Verdana" pitchFamily="34" charset="0"/>
                <a:ea typeface="Verdana" pitchFamily="34" charset="0"/>
              </a:rPr>
              <a:t>I</a:t>
            </a:r>
            <a:r>
              <a:rPr lang="en-US" sz="2400" dirty="0" err="1" smtClean="0">
                <a:latin typeface="Verdana" pitchFamily="34" charset="0"/>
                <a:ea typeface="Verdana" pitchFamily="34" charset="0"/>
              </a:rPr>
              <a:t>mppt</a:t>
            </a:r>
            <a:r>
              <a:rPr lang="pl-PL" sz="2400" dirty="0" smtClean="0">
                <a:latin typeface="Verdana" pitchFamily="34" charset="0"/>
                <a:ea typeface="Verdana" pitchFamily="34" charset="0"/>
              </a:rPr>
              <a:t> </a:t>
            </a:r>
            <a:r>
              <a:rPr lang="pl-PL" sz="2400" dirty="0">
                <a:latin typeface="Verdana" pitchFamily="34" charset="0"/>
                <a:ea typeface="Verdana" pitchFamily="34" charset="0"/>
              </a:rPr>
              <a:t>= </a:t>
            </a:r>
            <a:r>
              <a:rPr lang="en-US" sz="2400" dirty="0" smtClean="0">
                <a:latin typeface="Verdana" pitchFamily="34" charset="0"/>
                <a:ea typeface="Verdana" pitchFamily="34" charset="0"/>
              </a:rPr>
              <a:t>7.4 A</a:t>
            </a:r>
          </a:p>
          <a:p>
            <a:pPr>
              <a:lnSpc>
                <a:spcPct val="150000"/>
              </a:lnSpc>
            </a:pPr>
            <a:r>
              <a:rPr lang="pl-PL" sz="2400" dirty="0" smtClean="0">
                <a:latin typeface="Verdana" pitchFamily="34" charset="0"/>
                <a:ea typeface="Verdana" pitchFamily="34" charset="0"/>
              </a:rPr>
              <a:t>P</a:t>
            </a:r>
            <a:r>
              <a:rPr lang="en-US" sz="2400" dirty="0" err="1" smtClean="0">
                <a:latin typeface="Verdana" pitchFamily="34" charset="0"/>
                <a:ea typeface="Verdana" pitchFamily="34" charset="0"/>
              </a:rPr>
              <a:t>mppt</a:t>
            </a:r>
            <a:r>
              <a:rPr lang="pl-PL" sz="2400" dirty="0" smtClean="0">
                <a:latin typeface="Verdana" pitchFamily="34" charset="0"/>
                <a:ea typeface="Verdana" pitchFamily="34" charset="0"/>
              </a:rPr>
              <a:t> </a:t>
            </a:r>
            <a:r>
              <a:rPr lang="pl-PL" sz="2400" dirty="0">
                <a:latin typeface="Verdana" pitchFamily="34" charset="0"/>
                <a:ea typeface="Verdana" pitchFamily="34" charset="0"/>
              </a:rPr>
              <a:t>= </a:t>
            </a:r>
            <a:r>
              <a:rPr lang="en-US" sz="2400" dirty="0" smtClean="0">
                <a:latin typeface="Verdana" pitchFamily="34" charset="0"/>
                <a:ea typeface="Verdana" pitchFamily="34" charset="0"/>
              </a:rPr>
              <a:t>100</a:t>
            </a:r>
            <a:r>
              <a:rPr lang="pl-PL" sz="2400" dirty="0" smtClean="0">
                <a:latin typeface="Verdana" pitchFamily="34" charset="0"/>
                <a:ea typeface="Verdana" pitchFamily="34" charset="0"/>
              </a:rPr>
              <a:t> </a:t>
            </a:r>
            <a:r>
              <a:rPr lang="pl-PL" sz="2400" dirty="0">
                <a:latin typeface="Verdana" pitchFamily="34" charset="0"/>
                <a:ea typeface="Verdana" pitchFamily="34" charset="0"/>
              </a:rPr>
              <a:t>W </a:t>
            </a:r>
            <a:endParaRPr lang="en-US" sz="2400" dirty="0">
              <a:latin typeface="Verdana" pitchFamily="34" charset="0"/>
              <a:ea typeface="Verdana" pitchFamily="34" charset="0"/>
            </a:endParaRPr>
          </a:p>
          <a:p>
            <a:pPr>
              <a:lnSpc>
                <a:spcPct val="150000"/>
              </a:lnSpc>
            </a:pPr>
            <a:r>
              <a:rPr lang="pl-PL" sz="2400" dirty="0" smtClean="0">
                <a:latin typeface="Verdana" pitchFamily="34" charset="0"/>
                <a:ea typeface="Verdana" pitchFamily="34" charset="0"/>
              </a:rPr>
              <a:t> </a:t>
            </a:r>
            <a:endParaRPr lang="en-US" sz="2400" dirty="0">
              <a:latin typeface="Verdana" pitchFamily="34" charset="0"/>
              <a:ea typeface="Verdana" pitchFamily="34" charset="0"/>
            </a:endParaRPr>
          </a:p>
          <a:p>
            <a:pPr>
              <a:lnSpc>
                <a:spcPct val="150000"/>
              </a:lnSpc>
            </a:pPr>
            <a:endParaRPr lang="en-US" dirty="0">
              <a:latin typeface="Verdana" pitchFamily="34" charset="0"/>
              <a:ea typeface="Verdana" pitchFamily="34" charset="0"/>
            </a:endParaRPr>
          </a:p>
        </p:txBody>
      </p:sp>
    </p:spTree>
    <p:extLst>
      <p:ext uri="{BB962C8B-B14F-4D97-AF65-F5344CB8AC3E}">
        <p14:creationId xmlns:p14="http://schemas.microsoft.com/office/powerpoint/2010/main" val="2447599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p:bldP spid="35" grpId="0"/>
      <p:bldP spid="36"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PWM CHARGE CONTROLLER</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3" name="AutoShape 2" descr="https://img.kwcdn.com/product/Fancyalgo/VirtualModelMatting/5cd8018b311974a83adecc352b588aad.jpg?imageView2/2/w/800/q/7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0" y="2095500"/>
            <a:ext cx="7194550" cy="719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667000" y="1852538"/>
            <a:ext cx="7200900" cy="4362733"/>
          </a:xfrm>
          <a:prstGeom prst="rect">
            <a:avLst/>
          </a:prstGeom>
        </p:spPr>
        <p:txBody>
          <a:bodyPr wrap="square">
            <a:spAutoFit/>
          </a:bodyPr>
          <a:lstStyle/>
          <a:p>
            <a:pPr marL="285750" indent="-285750">
              <a:lnSpc>
                <a:spcPct val="150000"/>
              </a:lnSpc>
              <a:buFont typeface="Wingdings" pitchFamily="2" charset="2"/>
              <a:buChar char="Ø"/>
            </a:pPr>
            <a:r>
              <a:rPr lang="en-US" sz="2300" b="1" dirty="0">
                <a:latin typeface="Verdana" pitchFamily="34" charset="0"/>
                <a:ea typeface="Verdana" pitchFamily="34" charset="0"/>
              </a:rPr>
              <a:t>Consider buying </a:t>
            </a:r>
            <a:r>
              <a:rPr lang="en-US" sz="2300" b="1" dirty="0" smtClean="0">
                <a:latin typeface="Verdana" pitchFamily="34" charset="0"/>
                <a:ea typeface="Verdana" pitchFamily="34" charset="0"/>
              </a:rPr>
              <a:t>PWM if</a:t>
            </a:r>
            <a:r>
              <a:rPr lang="en-US" sz="2300" b="1" dirty="0">
                <a:latin typeface="Verdana" pitchFamily="34" charset="0"/>
                <a:ea typeface="Verdana" pitchFamily="34" charset="0"/>
              </a:rPr>
              <a:t>:</a:t>
            </a:r>
          </a:p>
          <a:p>
            <a:pPr marL="285750" indent="-285750">
              <a:lnSpc>
                <a:spcPct val="150000"/>
              </a:lnSpc>
              <a:buFont typeface="Wingdings" pitchFamily="2" charset="2"/>
              <a:buChar char="ü"/>
            </a:pPr>
            <a:r>
              <a:rPr lang="en-US" sz="2300" dirty="0" smtClean="0">
                <a:latin typeface="Verdana" pitchFamily="34" charset="0"/>
                <a:ea typeface="Verdana" pitchFamily="34" charset="0"/>
              </a:rPr>
              <a:t>Small setup</a:t>
            </a:r>
          </a:p>
          <a:p>
            <a:pPr marL="285750" indent="-285750">
              <a:lnSpc>
                <a:spcPct val="150000"/>
              </a:lnSpc>
              <a:buFont typeface="Wingdings" pitchFamily="2" charset="2"/>
              <a:buChar char="ü"/>
            </a:pPr>
            <a:r>
              <a:rPr lang="en-US" sz="2300" dirty="0" smtClean="0">
                <a:latin typeface="Verdana" pitchFamily="34" charset="0"/>
                <a:ea typeface="Verdana" pitchFamily="34" charset="0"/>
              </a:rPr>
              <a:t>Panel’s nominal </a:t>
            </a:r>
            <a:r>
              <a:rPr lang="en-US" sz="2300" dirty="0">
                <a:latin typeface="Verdana" pitchFamily="34" charset="0"/>
                <a:ea typeface="Verdana" pitchFamily="34" charset="0"/>
              </a:rPr>
              <a:t>voltage is </a:t>
            </a:r>
            <a:r>
              <a:rPr lang="en-US" sz="2300" dirty="0" smtClean="0">
                <a:latin typeface="Verdana" pitchFamily="34" charset="0"/>
                <a:ea typeface="Verdana" pitchFamily="34" charset="0"/>
              </a:rPr>
              <a:t>close </a:t>
            </a:r>
            <a:r>
              <a:rPr lang="en-US" sz="2300" dirty="0">
                <a:latin typeface="Verdana" pitchFamily="34" charset="0"/>
                <a:ea typeface="Verdana" pitchFamily="34" charset="0"/>
              </a:rPr>
              <a:t>to the battery </a:t>
            </a:r>
            <a:r>
              <a:rPr lang="en-US" sz="2300" dirty="0" smtClean="0">
                <a:latin typeface="Verdana" pitchFamily="34" charset="0"/>
                <a:ea typeface="Verdana" pitchFamily="34" charset="0"/>
              </a:rPr>
              <a:t>voltage.</a:t>
            </a:r>
          </a:p>
          <a:p>
            <a:pPr marL="285750" indent="-285750">
              <a:lnSpc>
                <a:spcPct val="150000"/>
              </a:lnSpc>
              <a:buFont typeface="Wingdings" pitchFamily="2" charset="2"/>
              <a:buChar char="ü"/>
            </a:pPr>
            <a:r>
              <a:rPr lang="en-US" sz="2300" dirty="0" smtClean="0">
                <a:latin typeface="Verdana" pitchFamily="34" charset="0"/>
                <a:ea typeface="Verdana" pitchFamily="34" charset="0"/>
              </a:rPr>
              <a:t>Limited budget </a:t>
            </a:r>
            <a:r>
              <a:rPr lang="en-US" sz="2300" b="1" dirty="0" smtClean="0">
                <a:latin typeface="Verdana" pitchFamily="34" charset="0"/>
                <a:ea typeface="Verdana" pitchFamily="34" charset="0"/>
              </a:rPr>
              <a:t>($</a:t>
            </a:r>
            <a:r>
              <a:rPr lang="en-US" sz="2300" b="1" dirty="0">
                <a:latin typeface="Verdana" pitchFamily="34" charset="0"/>
                <a:ea typeface="Verdana" pitchFamily="34" charset="0"/>
              </a:rPr>
              <a:t>20-$</a:t>
            </a:r>
            <a:r>
              <a:rPr lang="en-US" sz="2300" b="1" dirty="0" smtClean="0">
                <a:latin typeface="Verdana" pitchFamily="34" charset="0"/>
                <a:ea typeface="Verdana" pitchFamily="34" charset="0"/>
              </a:rPr>
              <a:t>60)</a:t>
            </a:r>
            <a:endParaRPr lang="en-US" sz="2300" b="1" dirty="0">
              <a:latin typeface="Verdana" pitchFamily="34" charset="0"/>
              <a:ea typeface="Verdana" pitchFamily="34" charset="0"/>
            </a:endParaRPr>
          </a:p>
          <a:p>
            <a:pPr marL="285750" indent="-285750">
              <a:lnSpc>
                <a:spcPct val="150000"/>
              </a:lnSpc>
              <a:buFont typeface="Wingdings" pitchFamily="2" charset="2"/>
              <a:buChar char="ü"/>
            </a:pPr>
            <a:r>
              <a:rPr lang="en-US" sz="2300" dirty="0" smtClean="0">
                <a:latin typeface="Verdana" pitchFamily="34" charset="0"/>
                <a:ea typeface="Verdana" pitchFamily="34" charset="0"/>
              </a:rPr>
              <a:t>Power loss is not significant (75-80% efficiency)</a:t>
            </a:r>
          </a:p>
          <a:p>
            <a:r>
              <a:rPr lang="en-US" b="1" dirty="0"/>
              <a:t/>
            </a:r>
            <a:br>
              <a:rPr lang="en-US" b="1" dirty="0"/>
            </a:br>
            <a:endParaRPr lang="en-US" dirty="0"/>
          </a:p>
        </p:txBody>
      </p:sp>
      <p:sp>
        <p:nvSpPr>
          <p:cNvPr id="6" name="Rectangle 5"/>
          <p:cNvSpPr/>
          <p:nvPr/>
        </p:nvSpPr>
        <p:spPr>
          <a:xfrm>
            <a:off x="2667000" y="6286500"/>
            <a:ext cx="9144000" cy="2746906"/>
          </a:xfrm>
          <a:prstGeom prst="rect">
            <a:avLst/>
          </a:prstGeom>
        </p:spPr>
        <p:txBody>
          <a:bodyPr>
            <a:spAutoFit/>
          </a:bodyPr>
          <a:lstStyle/>
          <a:p>
            <a:pPr marL="285750" indent="-285750">
              <a:lnSpc>
                <a:spcPct val="150000"/>
              </a:lnSpc>
              <a:buFont typeface="Wingdings" pitchFamily="2" charset="2"/>
              <a:buChar char="Ø"/>
            </a:pPr>
            <a:r>
              <a:rPr lang="en-US" sz="2300" b="1" dirty="0">
                <a:latin typeface="Verdana" pitchFamily="34" charset="0"/>
                <a:ea typeface="Verdana" pitchFamily="34" charset="0"/>
              </a:rPr>
              <a:t>The best panel match for a PWM controller</a:t>
            </a:r>
            <a:r>
              <a:rPr lang="en-US" sz="2300" b="1" dirty="0" smtClean="0">
                <a:latin typeface="Verdana" pitchFamily="34" charset="0"/>
                <a:ea typeface="Verdana" pitchFamily="34" charset="0"/>
              </a:rPr>
              <a:t>:</a:t>
            </a:r>
            <a:endParaRPr lang="en-US" sz="2300" dirty="0" smtClean="0">
              <a:latin typeface="Verdana" pitchFamily="34" charset="0"/>
              <a:ea typeface="Verdana" pitchFamily="34" charset="0"/>
            </a:endParaRPr>
          </a:p>
          <a:p>
            <a:pPr marL="342900" indent="-342900">
              <a:lnSpc>
                <a:spcPct val="150000"/>
              </a:lnSpc>
              <a:buFont typeface="Wingdings" pitchFamily="2" charset="2"/>
              <a:buChar char="ü"/>
            </a:pPr>
            <a:r>
              <a:rPr lang="en-US" sz="2300" dirty="0" smtClean="0">
                <a:latin typeface="Verdana" pitchFamily="34" charset="0"/>
                <a:ea typeface="Verdana" pitchFamily="34" charset="0"/>
              </a:rPr>
              <a:t>18Vmp for a 12V battery</a:t>
            </a:r>
          </a:p>
          <a:p>
            <a:pPr marL="342900" indent="-342900">
              <a:lnSpc>
                <a:spcPct val="150000"/>
              </a:lnSpc>
              <a:buFont typeface="Wingdings" pitchFamily="2" charset="2"/>
              <a:buChar char="ü"/>
            </a:pPr>
            <a:r>
              <a:rPr lang="en-US" sz="2300" dirty="0" smtClean="0">
                <a:latin typeface="Verdana" pitchFamily="34" charset="0"/>
                <a:ea typeface="Verdana" pitchFamily="34" charset="0"/>
              </a:rPr>
              <a:t>32Vmp for a 24V battery</a:t>
            </a:r>
          </a:p>
          <a:p>
            <a:pPr marL="342900" indent="-342900">
              <a:lnSpc>
                <a:spcPct val="150000"/>
              </a:lnSpc>
              <a:buFont typeface="Wingdings" pitchFamily="2" charset="2"/>
              <a:buChar char="ü"/>
            </a:pPr>
            <a:r>
              <a:rPr lang="en-US" sz="2300" dirty="0" smtClean="0">
                <a:latin typeface="Verdana" pitchFamily="34" charset="0"/>
                <a:ea typeface="Verdana" pitchFamily="34" charset="0"/>
              </a:rPr>
              <a:t>48Vmp for a 36V battery</a:t>
            </a:r>
          </a:p>
          <a:p>
            <a:pPr marL="342900" indent="-342900">
              <a:lnSpc>
                <a:spcPct val="150000"/>
              </a:lnSpc>
              <a:buFont typeface="Wingdings" pitchFamily="2" charset="2"/>
              <a:buChar char="ü"/>
            </a:pPr>
            <a:r>
              <a:rPr lang="en-US" sz="2300" dirty="0" smtClean="0">
                <a:latin typeface="Verdana" pitchFamily="34" charset="0"/>
                <a:ea typeface="Verdana" pitchFamily="34" charset="0"/>
              </a:rPr>
              <a:t>64Vmp for a  48V battery </a:t>
            </a:r>
            <a:r>
              <a:rPr lang="en-US" sz="2300" dirty="0">
                <a:latin typeface="Verdana" pitchFamily="34" charset="0"/>
                <a:ea typeface="Verdana" pitchFamily="34" charset="0"/>
              </a:rPr>
              <a:t> </a:t>
            </a:r>
          </a:p>
        </p:txBody>
      </p:sp>
    </p:spTree>
    <p:extLst>
      <p:ext uri="{BB962C8B-B14F-4D97-AF65-F5344CB8AC3E}">
        <p14:creationId xmlns:p14="http://schemas.microsoft.com/office/powerpoint/2010/main" val="308612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PWM AND PV MODULE MATCHING</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3" name="AutoShape 2" descr="https://img.kwcdn.com/product/Fancyalgo/VirtualModelMatting/5cd8018b311974a83adecc352b588aad.jpg?imageView2/2/w/800/q/7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9380" y="2242458"/>
            <a:ext cx="10359398" cy="6868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H="1" flipV="1">
            <a:off x="13030200" y="8267700"/>
            <a:ext cx="533400" cy="99060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6553200" y="3162300"/>
            <a:ext cx="685800" cy="685800"/>
          </a:xfrm>
          <a:prstGeom prst="ellipse">
            <a:avLst/>
          </a:prstGeom>
          <a:noFill/>
          <a:ln w="508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2573000" y="7581900"/>
            <a:ext cx="685800" cy="685800"/>
          </a:xfrm>
          <a:prstGeom prst="ellipse">
            <a:avLst/>
          </a:prstGeom>
          <a:noFill/>
          <a:ln w="508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667000" y="1866900"/>
            <a:ext cx="9144000" cy="623248"/>
          </a:xfrm>
          <a:prstGeom prst="rect">
            <a:avLst/>
          </a:prstGeom>
        </p:spPr>
        <p:txBody>
          <a:bodyPr>
            <a:spAutoFit/>
          </a:bodyPr>
          <a:lstStyle/>
          <a:p>
            <a:pPr>
              <a:lnSpc>
                <a:spcPct val="150000"/>
              </a:lnSpc>
            </a:pPr>
            <a:r>
              <a:rPr lang="en-US" sz="2300" b="1" dirty="0" smtClean="0">
                <a:solidFill>
                  <a:srgbClr val="0070C0"/>
                </a:solidFill>
                <a:latin typeface="Verdana" pitchFamily="34" charset="0"/>
                <a:ea typeface="Verdana" pitchFamily="34" charset="0"/>
              </a:rPr>
              <a:t>PWM Rated Current &gt; PV Input </a:t>
            </a:r>
            <a:r>
              <a:rPr lang="en-US" sz="2300" b="1" dirty="0" err="1" smtClean="0">
                <a:solidFill>
                  <a:srgbClr val="0070C0"/>
                </a:solidFill>
                <a:latin typeface="Verdana" pitchFamily="34" charset="0"/>
                <a:ea typeface="Verdana" pitchFamily="34" charset="0"/>
              </a:rPr>
              <a:t>Isc</a:t>
            </a:r>
            <a:endParaRPr lang="en-US" sz="2300" dirty="0">
              <a:solidFill>
                <a:srgbClr val="0070C0"/>
              </a:solidFill>
              <a:latin typeface="Verdana" pitchFamily="34" charset="0"/>
              <a:ea typeface="Verdana" pitchFamily="34" charset="0"/>
            </a:endParaRPr>
          </a:p>
        </p:txBody>
      </p:sp>
      <p:sp>
        <p:nvSpPr>
          <p:cNvPr id="30" name="Rectangle 29"/>
          <p:cNvSpPr/>
          <p:nvPr/>
        </p:nvSpPr>
        <p:spPr>
          <a:xfrm>
            <a:off x="12039600" y="9168452"/>
            <a:ext cx="7239000" cy="623248"/>
          </a:xfrm>
          <a:prstGeom prst="rect">
            <a:avLst/>
          </a:prstGeom>
        </p:spPr>
        <p:txBody>
          <a:bodyPr wrap="square">
            <a:spAutoFit/>
          </a:bodyPr>
          <a:lstStyle/>
          <a:p>
            <a:pPr>
              <a:lnSpc>
                <a:spcPct val="150000"/>
              </a:lnSpc>
            </a:pPr>
            <a:r>
              <a:rPr lang="en-US" sz="2300" b="1" dirty="0" smtClean="0">
                <a:solidFill>
                  <a:srgbClr val="0070C0"/>
                </a:solidFill>
                <a:latin typeface="Verdana" pitchFamily="34" charset="0"/>
                <a:ea typeface="Verdana" pitchFamily="34" charset="0"/>
              </a:rPr>
              <a:t>PWM Max </a:t>
            </a:r>
            <a:r>
              <a:rPr lang="en-US" sz="2300" b="1" dirty="0" err="1" smtClean="0">
                <a:solidFill>
                  <a:srgbClr val="0070C0"/>
                </a:solidFill>
                <a:latin typeface="Verdana" pitchFamily="34" charset="0"/>
                <a:ea typeface="Verdana" pitchFamily="34" charset="0"/>
              </a:rPr>
              <a:t>Voc</a:t>
            </a:r>
            <a:r>
              <a:rPr lang="en-US" sz="2300" b="1" dirty="0" smtClean="0">
                <a:solidFill>
                  <a:srgbClr val="0070C0"/>
                </a:solidFill>
                <a:latin typeface="Verdana" pitchFamily="34" charset="0"/>
                <a:ea typeface="Verdana" pitchFamily="34" charset="0"/>
              </a:rPr>
              <a:t> </a:t>
            </a:r>
            <a:r>
              <a:rPr lang="en-US" sz="2300" b="1" dirty="0">
                <a:solidFill>
                  <a:srgbClr val="0070C0"/>
                </a:solidFill>
                <a:latin typeface="Verdana" pitchFamily="34" charset="0"/>
                <a:ea typeface="Verdana" pitchFamily="34" charset="0"/>
              </a:rPr>
              <a:t>&gt;</a:t>
            </a:r>
            <a:r>
              <a:rPr lang="en-US" sz="2300" b="1" dirty="0" smtClean="0">
                <a:solidFill>
                  <a:srgbClr val="0070C0"/>
                </a:solidFill>
                <a:latin typeface="Verdana" pitchFamily="34" charset="0"/>
                <a:ea typeface="Verdana" pitchFamily="34" charset="0"/>
              </a:rPr>
              <a:t> PV </a:t>
            </a:r>
            <a:r>
              <a:rPr lang="en-US" sz="2300" b="1" dirty="0" err="1" smtClean="0">
                <a:solidFill>
                  <a:srgbClr val="0070C0"/>
                </a:solidFill>
                <a:latin typeface="Verdana" pitchFamily="34" charset="0"/>
                <a:ea typeface="Verdana" pitchFamily="34" charset="0"/>
              </a:rPr>
              <a:t>Voc</a:t>
            </a:r>
            <a:endParaRPr lang="en-US" sz="2300" dirty="0">
              <a:solidFill>
                <a:srgbClr val="0070C0"/>
              </a:solidFill>
              <a:latin typeface="Verdana" pitchFamily="34" charset="0"/>
              <a:ea typeface="Verdana" pitchFamily="34" charset="0"/>
            </a:endParaRPr>
          </a:p>
        </p:txBody>
      </p:sp>
      <p:cxnSp>
        <p:nvCxnSpPr>
          <p:cNvPr id="33" name="Straight Arrow Connector 32"/>
          <p:cNvCxnSpPr>
            <a:endCxn id="8" idx="1"/>
          </p:cNvCxnSpPr>
          <p:nvPr/>
        </p:nvCxnSpPr>
        <p:spPr>
          <a:xfrm>
            <a:off x="5715000" y="2418589"/>
            <a:ext cx="938633" cy="84414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511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animBg="1"/>
      <p:bldP spid="29"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PWM AND PV MODULE MATCHING</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3" name="AutoShape 2" descr="https://img.kwcdn.com/product/Fancyalgo/VirtualModelMatting/5cd8018b311974a83adecc352b588aad.jpg?imageView2/2/w/800/q/7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8708" t="-1284" r="16390" b="-164"/>
          <a:stretch/>
        </p:blipFill>
        <p:spPr bwMode="auto">
          <a:xfrm>
            <a:off x="4267200" y="4533900"/>
            <a:ext cx="3300570" cy="488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1465" t="28620" r="9605" b="27436"/>
          <a:stretch/>
        </p:blipFill>
        <p:spPr bwMode="auto">
          <a:xfrm>
            <a:off x="11315700" y="2628900"/>
            <a:ext cx="5200942"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0"/>
          <p:cNvSpPr/>
          <p:nvPr/>
        </p:nvSpPr>
        <p:spPr>
          <a:xfrm>
            <a:off x="8305800" y="6210300"/>
            <a:ext cx="8001000" cy="623248"/>
          </a:xfrm>
          <a:prstGeom prst="rect">
            <a:avLst/>
          </a:prstGeom>
        </p:spPr>
        <p:txBody>
          <a:bodyPr wrap="square">
            <a:spAutoFit/>
          </a:bodyPr>
          <a:lstStyle/>
          <a:p>
            <a:pPr>
              <a:lnSpc>
                <a:spcPct val="150000"/>
              </a:lnSpc>
            </a:pPr>
            <a:r>
              <a:rPr lang="en-US" sz="2300" b="1" dirty="0" smtClean="0">
                <a:latin typeface="Verdana" pitchFamily="34" charset="0"/>
                <a:ea typeface="Verdana" pitchFamily="34" charset="0"/>
              </a:rPr>
              <a:t>PWM Rated Current &gt; PV Input </a:t>
            </a:r>
            <a:r>
              <a:rPr lang="en-US" sz="2300" b="1" dirty="0" err="1" smtClean="0">
                <a:latin typeface="Verdana" pitchFamily="34" charset="0"/>
                <a:ea typeface="Verdana" pitchFamily="34" charset="0"/>
              </a:rPr>
              <a:t>Isc</a:t>
            </a:r>
            <a:endParaRPr lang="en-US" sz="2300" dirty="0">
              <a:latin typeface="Verdana" pitchFamily="34" charset="0"/>
              <a:ea typeface="Verdana" pitchFamily="34" charset="0"/>
            </a:endParaRPr>
          </a:p>
        </p:txBody>
      </p:sp>
      <p:sp>
        <p:nvSpPr>
          <p:cNvPr id="22" name="Rectangle 21"/>
          <p:cNvSpPr/>
          <p:nvPr/>
        </p:nvSpPr>
        <p:spPr>
          <a:xfrm>
            <a:off x="8305800" y="6896100"/>
            <a:ext cx="7239000" cy="623248"/>
          </a:xfrm>
          <a:prstGeom prst="rect">
            <a:avLst/>
          </a:prstGeom>
        </p:spPr>
        <p:txBody>
          <a:bodyPr wrap="square">
            <a:spAutoFit/>
          </a:bodyPr>
          <a:lstStyle/>
          <a:p>
            <a:pPr>
              <a:lnSpc>
                <a:spcPct val="150000"/>
              </a:lnSpc>
            </a:pPr>
            <a:r>
              <a:rPr lang="en-US" sz="2300" b="1" dirty="0" smtClean="0">
                <a:latin typeface="Verdana" pitchFamily="34" charset="0"/>
                <a:ea typeface="Verdana" pitchFamily="34" charset="0"/>
              </a:rPr>
              <a:t>PWM Max </a:t>
            </a:r>
            <a:r>
              <a:rPr lang="en-US" sz="2300" b="1" dirty="0" err="1" smtClean="0">
                <a:latin typeface="Verdana" pitchFamily="34" charset="0"/>
                <a:ea typeface="Verdana" pitchFamily="34" charset="0"/>
              </a:rPr>
              <a:t>Voc</a:t>
            </a:r>
            <a:r>
              <a:rPr lang="en-US" sz="2300" b="1" dirty="0" smtClean="0">
                <a:latin typeface="Verdana" pitchFamily="34" charset="0"/>
                <a:ea typeface="Verdana" pitchFamily="34" charset="0"/>
              </a:rPr>
              <a:t> </a:t>
            </a:r>
            <a:r>
              <a:rPr lang="en-US" sz="2300" b="1" dirty="0">
                <a:latin typeface="Verdana" pitchFamily="34" charset="0"/>
                <a:ea typeface="Verdana" pitchFamily="34" charset="0"/>
              </a:rPr>
              <a:t>&gt;</a:t>
            </a:r>
            <a:r>
              <a:rPr lang="en-US" sz="2300" b="1" dirty="0" smtClean="0">
                <a:latin typeface="Verdana" pitchFamily="34" charset="0"/>
                <a:ea typeface="Verdana" pitchFamily="34" charset="0"/>
              </a:rPr>
              <a:t> PV </a:t>
            </a:r>
            <a:r>
              <a:rPr lang="en-US" sz="2300" b="1" dirty="0" err="1" smtClean="0">
                <a:latin typeface="Verdana" pitchFamily="34" charset="0"/>
                <a:ea typeface="Verdana" pitchFamily="34" charset="0"/>
              </a:rPr>
              <a:t>Voc</a:t>
            </a:r>
            <a:endParaRPr lang="en-US" sz="2300" dirty="0">
              <a:latin typeface="Verdana" pitchFamily="34" charset="0"/>
              <a:ea typeface="Verdana" pitchFamily="34" charset="0"/>
            </a:endParaRPr>
          </a:p>
        </p:txBody>
      </p:sp>
    </p:spTree>
    <p:extLst>
      <p:ext uri="{BB962C8B-B14F-4D97-AF65-F5344CB8AC3E}">
        <p14:creationId xmlns:p14="http://schemas.microsoft.com/office/powerpoint/2010/main" val="2928541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PWM CHARGE CONTOLLER</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3" name="AutoShape 2" descr="https://img.kwcdn.com/product/Fancyalgo/VirtualModelMatting/5cd8018b311974a83adecc352b588aad.jpg?imageView2/2/w/800/q/7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399" y="2704903"/>
            <a:ext cx="13930313" cy="571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200399" y="5219700"/>
            <a:ext cx="8229601"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200400" y="5745480"/>
            <a:ext cx="8229601"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16499" y="3771900"/>
            <a:ext cx="9737501" cy="457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216499" y="4701862"/>
            <a:ext cx="9737501" cy="457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210595" y="6262352"/>
            <a:ext cx="13909920" cy="457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1372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PWM CHARGE CONTOLLER</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3" name="AutoShape 2" descr="https://img.kwcdn.com/product/Fancyalgo/VirtualModelMatting/5cd8018b311974a83adecc352b588aad.jpg?imageView2/2/w/800/q/7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409824"/>
            <a:ext cx="13907147" cy="63912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3291840" y="4305300"/>
            <a:ext cx="981456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91839" y="3390900"/>
            <a:ext cx="13776961"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276600" y="5219700"/>
            <a:ext cx="13909920" cy="22098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1503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MPPT CHARGE CONTOLLER</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3" name="AutoShape 2" descr="https://img.kwcdn.com/product/Fancyalgo/VirtualModelMatting/5cd8018b311974a83adecc352b588aad.jpg?imageView2/2/w/800/q/7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a:off x="3048000" y="1790700"/>
            <a:ext cx="7315200" cy="3416320"/>
          </a:xfrm>
          <a:prstGeom prst="rect">
            <a:avLst/>
          </a:prstGeom>
        </p:spPr>
        <p:txBody>
          <a:bodyPr wrap="square">
            <a:spAutoFit/>
          </a:bodyPr>
          <a:lstStyle/>
          <a:p>
            <a:pPr algn="just">
              <a:lnSpc>
                <a:spcPct val="150000"/>
              </a:lnSpc>
            </a:pPr>
            <a:endParaRPr lang="en-US" sz="2400" dirty="0">
              <a:latin typeface="Verdana" pitchFamily="34" charset="0"/>
              <a:ea typeface="Verdana" pitchFamily="34" charset="0"/>
            </a:endParaRPr>
          </a:p>
          <a:p>
            <a:pPr marL="342900" indent="-342900" algn="just">
              <a:lnSpc>
                <a:spcPct val="150000"/>
              </a:lnSpc>
              <a:buFont typeface="Wingdings" pitchFamily="2" charset="2"/>
              <a:buChar char="Ø"/>
            </a:pPr>
            <a:r>
              <a:rPr lang="en-US" sz="2400" dirty="0" smtClean="0">
                <a:latin typeface="Verdana" pitchFamily="34" charset="0"/>
                <a:ea typeface="Verdana" pitchFamily="34" charset="0"/>
              </a:rPr>
              <a:t>MPPT charge controllers operates at maximum power voltage of the solar panel which provides </a:t>
            </a:r>
            <a:r>
              <a:rPr lang="en-US" sz="2400" dirty="0">
                <a:latin typeface="Verdana" pitchFamily="34" charset="0"/>
                <a:ea typeface="Verdana" pitchFamily="34" charset="0"/>
              </a:rPr>
              <a:t>5-25% more efficiency than the </a:t>
            </a:r>
            <a:r>
              <a:rPr lang="en-US" sz="2400" dirty="0" smtClean="0">
                <a:latin typeface="Verdana" pitchFamily="34" charset="0"/>
                <a:ea typeface="Verdana" pitchFamily="34" charset="0"/>
              </a:rPr>
              <a:t>PWM and thus usually more expensive than PWM controllers. </a:t>
            </a:r>
            <a:r>
              <a:rPr lang="en-US" sz="2400" b="1" dirty="0" smtClean="0">
                <a:latin typeface="Verdana" pitchFamily="34" charset="0"/>
                <a:ea typeface="Verdana" pitchFamily="34" charset="0"/>
              </a:rPr>
              <a:t>($</a:t>
            </a:r>
            <a:r>
              <a:rPr lang="en-US" sz="2400" b="1" dirty="0">
                <a:latin typeface="Verdana" pitchFamily="34" charset="0"/>
                <a:ea typeface="Verdana" pitchFamily="34" charset="0"/>
              </a:rPr>
              <a:t>100-$</a:t>
            </a:r>
            <a:r>
              <a:rPr lang="en-US" sz="2400" b="1" dirty="0" smtClean="0">
                <a:latin typeface="Verdana" pitchFamily="34" charset="0"/>
                <a:ea typeface="Verdana" pitchFamily="34" charset="0"/>
              </a:rPr>
              <a:t>729)</a:t>
            </a:r>
            <a:endParaRPr lang="en-US" sz="2400" b="1" dirty="0">
              <a:latin typeface="Verdana" pitchFamily="34" charset="0"/>
              <a:ea typeface="Verdana" pitchFamily="34" charset="0"/>
            </a:endParaRPr>
          </a:p>
        </p:txBody>
      </p:sp>
      <p:pic>
        <p:nvPicPr>
          <p:cNvPr id="13" name="Picture 2" descr="https://cdn.shopify.com/s/files/1/0068/8780/0879/files/charge_controller_1024x1024.png?v=15650435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6600" y="1890628"/>
            <a:ext cx="6886575" cy="688657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048000" y="5743665"/>
            <a:ext cx="6553200" cy="3970318"/>
          </a:xfrm>
          <a:prstGeom prst="rect">
            <a:avLst/>
          </a:prstGeom>
        </p:spPr>
        <p:txBody>
          <a:bodyPr wrap="square">
            <a:spAutoFit/>
          </a:bodyPr>
          <a:lstStyle/>
          <a:p>
            <a:pPr marL="285750" indent="-285750" algn="just">
              <a:lnSpc>
                <a:spcPct val="150000"/>
              </a:lnSpc>
              <a:buFont typeface="Wingdings" pitchFamily="2" charset="2"/>
              <a:buChar char="Ø"/>
            </a:pPr>
            <a:r>
              <a:rPr lang="en-US" sz="2400" b="1" dirty="0">
                <a:latin typeface="Verdana" pitchFamily="34" charset="0"/>
                <a:ea typeface="Verdana" pitchFamily="34" charset="0"/>
              </a:rPr>
              <a:t>The MPPT Controller is Best</a:t>
            </a:r>
            <a:r>
              <a:rPr lang="en-US" sz="2400" b="1" dirty="0" smtClean="0">
                <a:latin typeface="Verdana" pitchFamily="34" charset="0"/>
                <a:ea typeface="Verdana" pitchFamily="34" charset="0"/>
              </a:rPr>
              <a:t>:</a:t>
            </a:r>
            <a:endParaRPr lang="en-US" sz="2400" b="1" dirty="0">
              <a:latin typeface="Verdana" pitchFamily="34" charset="0"/>
              <a:ea typeface="Verdana" pitchFamily="34" charset="0"/>
            </a:endParaRPr>
          </a:p>
          <a:p>
            <a:pPr marL="285750" indent="-285750" algn="just">
              <a:lnSpc>
                <a:spcPct val="150000"/>
              </a:lnSpc>
              <a:buFont typeface="Wingdings" pitchFamily="2" charset="2"/>
              <a:buChar char="ü"/>
            </a:pPr>
            <a:r>
              <a:rPr lang="en-US" sz="2400" dirty="0" smtClean="0">
                <a:latin typeface="Verdana" pitchFamily="34" charset="0"/>
                <a:ea typeface="Verdana" pitchFamily="34" charset="0"/>
              </a:rPr>
              <a:t>For </a:t>
            </a:r>
            <a:r>
              <a:rPr lang="en-US" sz="2400" dirty="0">
                <a:latin typeface="Verdana" pitchFamily="34" charset="0"/>
                <a:ea typeface="Verdana" pitchFamily="34" charset="0"/>
              </a:rPr>
              <a:t>larger systems where the additional 20</a:t>
            </a:r>
            <a:r>
              <a:rPr lang="en-US" sz="2400" dirty="0" smtClean="0">
                <a:latin typeface="Verdana" pitchFamily="34" charset="0"/>
                <a:ea typeface="Verdana" pitchFamily="34" charset="0"/>
              </a:rPr>
              <a:t>% </a:t>
            </a:r>
            <a:r>
              <a:rPr lang="en-US" sz="2400" dirty="0">
                <a:latin typeface="Verdana" pitchFamily="34" charset="0"/>
                <a:ea typeface="Verdana" pitchFamily="34" charset="0"/>
              </a:rPr>
              <a:t>or more energy harvesting is worthwhile</a:t>
            </a:r>
          </a:p>
          <a:p>
            <a:pPr marL="285750" indent="-285750" algn="just">
              <a:lnSpc>
                <a:spcPct val="150000"/>
              </a:lnSpc>
              <a:buFont typeface="Wingdings" pitchFamily="2" charset="2"/>
              <a:buChar char="ü"/>
            </a:pPr>
            <a:r>
              <a:rPr lang="en-US" sz="2400" dirty="0" smtClean="0">
                <a:latin typeface="Verdana" pitchFamily="34" charset="0"/>
                <a:ea typeface="Verdana" pitchFamily="34" charset="0"/>
              </a:rPr>
              <a:t>When </a:t>
            </a:r>
            <a:r>
              <a:rPr lang="en-US" sz="2400" dirty="0">
                <a:latin typeface="Verdana" pitchFamily="34" charset="0"/>
                <a:ea typeface="Verdana" pitchFamily="34" charset="0"/>
              </a:rPr>
              <a:t>the solar array voltage is substantially higher than the battery </a:t>
            </a:r>
            <a:r>
              <a:rPr lang="en-US" sz="2400" dirty="0" smtClean="0">
                <a:latin typeface="Verdana" pitchFamily="34" charset="0"/>
                <a:ea typeface="Verdana" pitchFamily="34" charset="0"/>
              </a:rPr>
              <a:t>voltage</a:t>
            </a:r>
            <a:endParaRPr lang="en-US" sz="2400" dirty="0">
              <a:latin typeface="Verdana" pitchFamily="34" charset="0"/>
              <a:ea typeface="Verdana" pitchFamily="34" charset="0"/>
            </a:endParaRPr>
          </a:p>
        </p:txBody>
      </p:sp>
    </p:spTree>
    <p:extLst>
      <p:ext uri="{BB962C8B-B14F-4D97-AF65-F5344CB8AC3E}">
        <p14:creationId xmlns:p14="http://schemas.microsoft.com/office/powerpoint/2010/main" val="1910809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7" name="Picture 13"/>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4123202" y="2048971"/>
            <a:ext cx="2946911" cy="3916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0674" y="1943100"/>
            <a:ext cx="2967228"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5"/>
            <a:stretch>
              <a:fillRect/>
            </a:stretch>
          </a:blipFill>
        </p:spPr>
        <p:txBody>
          <a:bodyPr/>
          <a:lstStyle/>
          <a:p>
            <a:endParaRPr lang="en-US"/>
          </a:p>
        </p:txBody>
      </p:sp>
      <p:sp>
        <p:nvSpPr>
          <p:cNvPr id="3" name="AutoShape 4" descr="data:image/png;base64,iVBORw0KGgoAAAANSUhEUgAAAGQAAABkCAMAAABHPGVmAAAAqFBMVEX////u7u7t7e0AAP7s7Ozw8PD39/f9/f309PT29vb7+/v+/v7v7+/5+fn8/Pz19fX6+vrz8/P4+Pjx8fHy8vL///r19e3///b6++0qK/v5+fQ8PfpMTfkOEPwgIftiZPeUlfy7vPfl5vaLjPnc3fni4+1UVvvv7/t0d/SUlvRwcfm1tPzExfS8vfLJyu+pqfuDhPdcXfnW1fsvMPd9f/hERfxtbfyvsfLV3ua2AAAKZklEQVRogb1aaYObOA82xoC5jwBJM5Npm2Y6PebYbXfa///PXskSwQZytNt9+TCayMZCto7HsoUIPC+LhIg8z1sJIRrpyRBo7XkKSJoRuxjZsgIK7ABIBW/VQDWwE6AtDIa9lSc10BDeyoH+34R4JETaQlrpClEsRNJo3lGINEKgd0Jvedy7JiEKhRSrIFhVRVEFQaCLomiyIIiB1kGQAUmguQWaAzsEqqFbDjRjNr9VQm9gJy0MBj+rjNghsJuiEBK0SHHKUvgu+MwSBJfj5yI74c+NWfkV/AYSwVe3QHPWHdheAYOxkjkPBkoKNRESz4UUPPFnhDTEzljIakGIyKQ0QtRECLELoEaIohle8XJBLxSCbxkhUpImUpIQeRSi86rKS63LpKoqrXUMJATaABsINuPPEtgx0JB664qakd0Quyrnb8FgeazrRetqLOviGU4m1iXJVoflKtm6cF1wJtm6YDBVie5P+Yk86Sdd9A6EwFSiEElT2SjJfiJJEykD85pUpIkkTWC5UBMp2U8kaQKDGU0k+0mweX/nizDGJwzj0pDhp/ln8jMeif3zTHO43r/1fX+0LjPxUhk/UfRdcmpdkq2LlITPJeuSyrIuwbqDdXnb92/8QcglP8ku+km45Cf9CtW4QhMTieDLHU3UoIlyNFGkiSRNqv5pRzLuhPGRPM/R2pEaZ2BqsZHGzG6AamoOJ+yS2NC83X4gEf7rwVgXmbBcjsKDdXmL1uVJJwqzdRWqv79lGR8fxH+TT6LNT54q/1Nn8snMT9SCn+S8XKgJm9DgJ/YqBqRJOkyV/7k3CuZJUtVtq5MqSVZtGydJErdtC+wE2DVwc/hZMruB3hpoUSUVEA3NTUtvaXqrarf3XwYZX7ukbFuyruBEFPbYTyb5hJYrmkVhk09Ef7gZZDwu5ZOZEG9RyMl8YoQ8DSLuntcsxCvSNFrh6qbojF4MNIbuCVBc3SgVCVDN7FykaYuhFt7CRU9TkQMNoRkXPRHdyyDjzXNfAhtsQkSYlpMowmReR1HUQNYOgWrM8VGEEKAGWjG7xBwPFEgLBHN8yewKeuvNX4MMf9+lIfW2TfhX0Eq2jFa2fx/1uBcjWrnSTxJ5UogeV/HhKOPmsBUTcFekBi20MIUkJDVel8LEo5DULJdha14uTJjI9mi5SuOj+9vjmh96ZJOQVKgUv0spCpCKA6RSJtQpRQFScYBUHCAVBUjFAVKZALm9vxvXA92XBtPQ+c+F+sNu1APZ3hR3UZC4DIlOOSMI+XbUY/fcCxd3BWC+ResaZEwGmRqISuargc0GGQGCDYCdMNsYfTfq4T/2q5QGi8m6zXp4KX6XUhQgFQVInnhPKQr1xK6BopJqXEVUcvt8FOE/IZAgNg5WXW/C50N99zjq8SKWtg4c6o9Jy4VE2RwSTUI9CPk2yviA6zFCIkrYuQYs1MCjY0NDpiWRJiaaAzvkZqR1fHyrXB/GufqyDnPoFTu9nVCPWJS3DmrJutxQPwDu7nnU41ZYkOjXtg7n/eTw5ijj5sGCRN7C1sFYPCdT6YI7eQ7c7UcZ/rdOHCFRroatgxRhCQ8iSiAGaI5UN8Q2zdqwm5KbmYTb/RhL/Mf1ZDB4S8PfBUh00bqG5cL1GGMigIZuBrjhrX/vJ+HHUcYPcXqLnV0FiSxNlAXuLD2+P4gjJAJN2ONJk7ZCSASPATc1QaK6JkhE7Lyta4REITQ3iH2gGUheb7+MMnb7LfQ2kAgo9a5xsLKtZ5DI3WK7kMiNwmn/YZThfx0gUfqbfrK8xRYvloxP862D7SepWNw68CbAZMblTdCTJeNj0R03QdIFtlrJERIFCIkKkzRCoAYSFRGXPaIqCzJmQ04pomBrBSx/d+iDDNhYLFlFpjekGhgsM+zfhkT3N5aQr+vzBZxTfnJBSG85CHjIcYu9LARzbABQ1UxXGqUNzgvQOlgB5kkLgoppwmycxSpNu38sGRAWywzZEc59kJregQZqpiuNBGCuKMJyFIyEEx9DWwy06JKHe7nq4Sfk+EwzuzEj9e8tGf5Tz58VBElqECzk+BSLVzgYyD+F6vvgM07I6+emm6P63kINmAudrcOpKtFUSBxkRx/Y/ZzVu+r77/Zkdd5FIVkClmcgEdgragh0q95ao7x0ARlkjHU4AFBrK5pgDsnI6GsCUri4aMZNQIMRJAIfSp0AGXiv9ij+T/ZTgkSy/2k3fthoMdszTgPk3IR7O9fRx1qhXva2F/q32XXV1AESsTNm+9eJDP8mGf3EU7d203PrLe7jXT+x47nGCL35MpWBOQ+a2xAD9/ovu+HDlrJA3JrkYHJGMksOC7WVakFKoDlAdo82e7cRTm1FFmM+swPkUqh/NxPybksmHAQO+2krTleJTkAi0MQIcacEn7t7Slr9J5v7pecqkVyudx0h0QBwLNwTNscKz/F5WQNK0msnnOz2+YB/mDhoacRWJwC3EwDxuVEeTLwNsjDjXqpBnvYTmuHbiZSnXsadHQj81+6qaurgJw64Y4dwP9r3327U1pksUzjBnbddFz56/OgnqImm/UEZ24g/hul/dIX4D92DHXv9T+v4uLsoh7dCs+koNQ2mY2LPADeFesSinydL3/2wf77Zi7Gaesm6TkOi6sYR8uPJlXmxmjqDRIvFAnfCds4ivaazYsFKKcklBvL4sViAabldrhJtHM9zn+ctJuyoWjmbcgOJrE15c6wSnaymelMLs+Zu41Hxd1JNbZej8LmtQ/f5hIzdIfi107lzxYL8+7KQd3axQPMqGj+hks+0WCABc6VUHkwh/XklF5ZMvan/uijj+31mlwe5SmXKg8QOBFUNh/Lg2UJnttktCfnacwHHmHDlFjqvhURjlah/WZDxZuNWieRFSDRUiepoLOywQQKwXAVTUAHP4zYIorFKlLPRo/lWVBpt2XyPVSK0E1gXrAiY8iAXYLk8uGBgf3fz8qA2+1VTzc14cU150KPy4IXdr9jPVuUZKwLzaurUhF0/kWcPmPsprPjUmyhIzpiM1VROWotbB7vqbyARUIN92nYFpNpOQv5uX+IOeAVvJXQYUFLv4azAQKIVsUNin90zUtnBiS1v9+cOzuQk1McXQz3vfjsLIO1+rsXVB8xTSHRqH2/Y30Y1Vv2JA+ZwKWmNQvC8qylPn441+Zrna/eyLs2ZWumeqYV81FaePFOzayvKqa3wOZ+nOK3cHHCqauXUVhI+HdTMxmNAcc3WYVolao19/bPpY/HbFzEuVomy/Xd/975fPgI8Ce4cTZzz4OVj4u7j3WE7b2641/SweX72fLYG6dFOr3uv+qUapBz9ZNG6roFE422PVXbu4Ky6duvAlxFm9S7vXL2L/SR384lYyCeVpvsTDV+r4PsT1eS2RW6cYbyM0aKPUG/NdzQaegtvdJDDUTP0/vUDZs+upk4PmH8DEomFaqq89iJGLea3ooppPrGEpNbpHDsjXymZJC2EPUvOmFV8zyihW0nleP0Iy1DIrsyBZlFg6m+su0wBsSGZZyGxg4rYLbGHwX7r7FdeQit//tThyi32v78VdV7I/wDrpfd4ldI/j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7" descr="data:image/png;base64,iVBORw0KGgoAAAANSUhEUgAAAGQAAABkCAMAAABHPGVmAAAAqFBMVEX////u7u7t7e0AAP7s7Ozw8PD39/f9/f309PT29vb7+/v+/v7v7+/5+fn8/Pz19fX6+vrz8/P4+Pjx8fHy8vL///r19e3///b6++0qK/v5+fQ8PfpMTfkOEPwgIftiZPeUlfy7vPfl5vaLjPnc3fni4+1UVvvv7/t0d/SUlvRwcfm1tPzExfS8vfLJyu+pqfuDhPdcXfnW1fsvMPd9f/hERfxtbfyvsfLV3ua2AAAKZklEQVRogb1aaYObOA82xoC5jwBJM5Npm2Y6PebYbXfa///PXskSwQZytNt9+TCayMZCto7HsoUIPC+LhIg8z1sJIRrpyRBo7XkKSJoRuxjZsgIK7ABIBW/VQDWwE6AtDIa9lSc10BDeyoH+34R4JETaQlrpClEsRNJo3lGINEKgd0Jvedy7JiEKhRSrIFhVRVEFQaCLomiyIIiB1kGQAUmguQWaAzsEqqFbDjRjNr9VQm9gJy0MBj+rjNghsJuiEBK0SHHKUvgu+MwSBJfj5yI74c+NWfkV/AYSwVe3QHPWHdheAYOxkjkPBkoKNRESz4UUPPFnhDTEzljIakGIyKQ0QtRECLELoEaIohle8XJBLxSCbxkhUpImUpIQeRSi86rKS63LpKoqrXUMJATaABsINuPPEtgx0JB664qakd0Quyrnb8FgeazrRetqLOviGU4m1iXJVoflKtm6cF1wJtm6YDBVie5P+Yk86Sdd9A6EwFSiEElT2SjJfiJJEykD85pUpIkkTWC5UBMp2U8kaQKDGU0k+0mweX/nizDGJwzj0pDhp/ln8jMeif3zTHO43r/1fX+0LjPxUhk/UfRdcmpdkq2LlITPJeuSyrIuwbqDdXnb92/8QcglP8ku+km45Cf9CtW4QhMTieDLHU3UoIlyNFGkiSRNqv5pRzLuhPGRPM/R2pEaZ2BqsZHGzG6AamoOJ+yS2NC83X4gEf7rwVgXmbBcjsKDdXmL1uVJJwqzdRWqv79lGR8fxH+TT6LNT54q/1Nn8snMT9SCn+S8XKgJm9DgJ/YqBqRJOkyV/7k3CuZJUtVtq5MqSVZtGydJErdtC+wE2DVwc/hZMruB3hpoUSUVEA3NTUtvaXqrarf3XwYZX7ukbFuyruBEFPbYTyb5hJYrmkVhk09Ef7gZZDwu5ZOZEG9RyMl8YoQ8DSLuntcsxCvSNFrh6qbojF4MNIbuCVBc3SgVCVDN7FykaYuhFt7CRU9TkQMNoRkXPRHdyyDjzXNfAhtsQkSYlpMowmReR1HUQNYOgWrM8VGEEKAGWjG7xBwPFEgLBHN8yewKeuvNX4MMf9+lIfW2TfhX0Eq2jFa2fx/1uBcjWrnSTxJ5UogeV/HhKOPmsBUTcFekBi20MIUkJDVel8LEo5DULJdha14uTJjI9mi5SuOj+9vjmh96ZJOQVKgUv0spCpCKA6RSJtQpRQFScYBUHCAVBUjFAVKZALm9vxvXA92XBtPQ+c+F+sNu1APZ3hR3UZC4DIlOOSMI+XbUY/fcCxd3BWC+ResaZEwGmRqISuargc0GGQGCDYCdMNsYfTfq4T/2q5QGi8m6zXp4KX6XUhQgFQVInnhPKQr1xK6BopJqXEVUcvt8FOE/IZAgNg5WXW/C50N99zjq8SKWtg4c6o9Jy4VE2RwSTUI9CPk2yviA6zFCIkrYuQYs1MCjY0NDpiWRJiaaAzvkZqR1fHyrXB/GufqyDnPoFTu9nVCPWJS3DmrJutxQPwDu7nnU41ZYkOjXtg7n/eTw5ijj5sGCRN7C1sFYPCdT6YI7eQ7c7UcZ/rdOHCFRroatgxRhCQ8iSiAGaI5UN8Q2zdqwm5KbmYTb/RhL/Mf1ZDB4S8PfBUh00bqG5cL1GGMigIZuBrjhrX/vJ+HHUcYPcXqLnV0FiSxNlAXuLD2+P4gjJAJN2ONJk7ZCSASPATc1QaK6JkhE7Lyta4REITQ3iH2gGUheb7+MMnb7LfQ2kAgo9a5xsLKtZ5DI3WK7kMiNwmn/YZThfx0gUfqbfrK8xRYvloxP862D7SepWNw68CbAZMblTdCTJeNj0R03QdIFtlrJERIFCIkKkzRCoAYSFRGXPaIqCzJmQ04pomBrBSx/d+iDDNhYLFlFpjekGhgsM+zfhkT3N5aQr+vzBZxTfnJBSG85CHjIcYu9LARzbABQ1UxXGqUNzgvQOlgB5kkLgoppwmycxSpNu38sGRAWywzZEc59kJregQZqpiuNBGCuKMJyFIyEEx9DWwy06JKHe7nq4Sfk+EwzuzEj9e8tGf5Tz58VBElqECzk+BSLVzgYyD+F6vvgM07I6+emm6P63kINmAudrcOpKtFUSBxkRx/Y/ZzVu+r77/Zkdd5FIVkClmcgEdgragh0q95ao7x0ARlkjHU4AFBrK5pgDsnI6GsCUri4aMZNQIMRJAIfSp0AGXiv9ij+T/ZTgkSy/2k3fthoMdszTgPk3IR7O9fRx1qhXva2F/q32XXV1AESsTNm+9eJDP8mGf3EU7d203PrLe7jXT+x47nGCL35MpWBOQ+a2xAD9/ovu+HDlrJA3JrkYHJGMksOC7WVakFKoDlAdo82e7cRTm1FFmM+swPkUqh/NxPybksmHAQO+2krTleJTkAi0MQIcacEn7t7Slr9J5v7pecqkVyudx0h0QBwLNwTNscKz/F5WQNK0msnnOz2+YB/mDhoacRWJwC3EwDxuVEeTLwNsjDjXqpBnvYTmuHbiZSnXsadHQj81+6qaurgJw64Y4dwP9r3327U1pksUzjBnbddFz56/OgnqImm/UEZ24g/hul/dIX4D92DHXv9T+v4uLsoh7dCs+koNQ2mY2LPADeFesSinydL3/2wf77Zi7Gaesm6TkOi6sYR8uPJlXmxmjqDRIvFAnfCds4ivaazYsFKKcklBvL4sViAabldrhJtHM9zn+ctJuyoWjmbcgOJrE15c6wSnaymelMLs+Zu41Hxd1JNbZej8LmtQ/f5hIzdIfi107lzxYL8+7KQd3axQPMqGj+hks+0WCABc6VUHkwh/XklF5ZMvan/uijj+31mlwe5SmXKg8QOBFUNh/Lg2UJnttktCfnacwHHmHDlFjqvhURjlah/WZDxZuNWieRFSDRUiepoLOywQQKwXAVTUAHP4zYIorFKlLPRo/lWVBpt2XyPVSK0E1gXrAiY8iAXYLk8uGBgf3fz8qA2+1VTzc14cU150KPy4IXdr9jPVuUZKwLzaurUhF0/kWcPmPsprPjUmyhIzpiM1VROWotbB7vqbyARUIN92nYFpNpOQv5uX+IOeAVvJXQYUFLv4azAQKIVsUNin90zUtnBiS1v9+cOzuQk1McXQz3vfjsLIO1+rsXVB8xTSHRqH2/Y30Y1Vv2JA+ZwKWmNQvC8qylPn441+Zrna/eyLs2ZWumeqYV81FaePFOzayvKqa3wOZ+nOK3cHHCqauXUVhI+HdTMxmNAcc3WYVolao19/bPpY/HbFzEuVomy/Xd/975fPgI8Ce4cTZzz4OVj4u7j3WE7b2641/SweX72fLYG6dFOr3uv+qUapBz9ZNG6roFE422PVXbu4Ky6duvAlxFm9S7vXL2L/SR384lYyCeVpvsTDV+r4PsT1eS2RW6cYbyM0aKPUG/NdzQaegtvdJDDUTP0/vUDZs+upk4PmH8DEomFaqq89iJGLea3ooppPrGEpNbpHDsjXymZJC2EPUvOmFV8zyihW0nleP0Iy1DIrsyBZlFg6m+su0wBsSGZZyGxg4rYLbGHwX7r7FdeQit//tThyi32v78VdV7I/wDrpfd4ldI/j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3124200" y="6434435"/>
            <a:ext cx="2895600" cy="461665"/>
          </a:xfrm>
          <a:prstGeom prst="rect">
            <a:avLst/>
          </a:prstGeom>
        </p:spPr>
        <p:txBody>
          <a:bodyPr wrap="square">
            <a:spAutoFit/>
          </a:bodyPr>
          <a:lstStyle/>
          <a:p>
            <a:r>
              <a:rPr lang="en-US" sz="2400" b="1" dirty="0" smtClean="0">
                <a:latin typeface="Verdana" pitchFamily="34" charset="0"/>
                <a:ea typeface="Verdana" pitchFamily="34" charset="0"/>
              </a:rPr>
              <a:t>PV Modules</a:t>
            </a:r>
            <a:endParaRPr lang="en-US" sz="2400" b="1" dirty="0">
              <a:latin typeface="Verdana" pitchFamily="34" charset="0"/>
              <a:ea typeface="Verdana" pitchFamily="34" charset="0"/>
            </a:endParaRPr>
          </a:p>
        </p:txBody>
      </p:sp>
      <p:sp>
        <p:nvSpPr>
          <p:cNvPr id="35" name="Rectangle 34"/>
          <p:cNvSpPr/>
          <p:nvPr/>
        </p:nvSpPr>
        <p:spPr>
          <a:xfrm>
            <a:off x="10820400" y="8724900"/>
            <a:ext cx="3733800" cy="461665"/>
          </a:xfrm>
          <a:prstGeom prst="rect">
            <a:avLst/>
          </a:prstGeom>
        </p:spPr>
        <p:txBody>
          <a:bodyPr wrap="square">
            <a:spAutoFit/>
          </a:bodyPr>
          <a:lstStyle/>
          <a:p>
            <a:r>
              <a:rPr lang="en-US" sz="2400" b="1" dirty="0" smtClean="0">
                <a:latin typeface="Verdana" pitchFamily="34" charset="0"/>
                <a:ea typeface="Verdana" pitchFamily="34" charset="0"/>
              </a:rPr>
              <a:t>Storage Battery</a:t>
            </a:r>
            <a:endParaRPr lang="en-US" sz="2400" b="1" dirty="0">
              <a:latin typeface="Verdana" pitchFamily="34" charset="0"/>
              <a:ea typeface="Verdana" pitchFamily="34" charset="0"/>
            </a:endParaRPr>
          </a:p>
        </p:txBody>
      </p:sp>
      <p:sp>
        <p:nvSpPr>
          <p:cNvPr id="36" name="Rectangle 35"/>
          <p:cNvSpPr/>
          <p:nvPr/>
        </p:nvSpPr>
        <p:spPr>
          <a:xfrm>
            <a:off x="14859000" y="5901035"/>
            <a:ext cx="1828800" cy="461665"/>
          </a:xfrm>
          <a:prstGeom prst="rect">
            <a:avLst/>
          </a:prstGeom>
        </p:spPr>
        <p:txBody>
          <a:bodyPr wrap="square">
            <a:spAutoFit/>
          </a:bodyPr>
          <a:lstStyle/>
          <a:p>
            <a:r>
              <a:rPr lang="en-US" sz="2400" b="1" dirty="0" smtClean="0">
                <a:latin typeface="Verdana" pitchFamily="34" charset="0"/>
                <a:ea typeface="Verdana" pitchFamily="34" charset="0"/>
              </a:rPr>
              <a:t>Inverter</a:t>
            </a:r>
            <a:endParaRPr lang="en-US" sz="2400" b="1" dirty="0">
              <a:latin typeface="Verdana" pitchFamily="34" charset="0"/>
              <a:ea typeface="Verdana" pitchFamily="34" charset="0"/>
            </a:endParaRPr>
          </a:p>
        </p:txBody>
      </p:sp>
      <p:sp>
        <p:nvSpPr>
          <p:cNvPr id="37" name="Rectangle 36"/>
          <p:cNvSpPr/>
          <p:nvPr/>
        </p:nvSpPr>
        <p:spPr>
          <a:xfrm>
            <a:off x="7619999" y="5219700"/>
            <a:ext cx="3633190" cy="461665"/>
          </a:xfrm>
          <a:prstGeom prst="rect">
            <a:avLst/>
          </a:prstGeom>
        </p:spPr>
        <p:txBody>
          <a:bodyPr wrap="square">
            <a:spAutoFit/>
          </a:bodyPr>
          <a:lstStyle/>
          <a:p>
            <a:r>
              <a:rPr lang="en-US" sz="2400" b="1" dirty="0" smtClean="0">
                <a:latin typeface="Verdana" pitchFamily="34" charset="0"/>
                <a:ea typeface="Verdana" pitchFamily="34" charset="0"/>
              </a:rPr>
              <a:t>Charge Controller</a:t>
            </a:r>
            <a:endParaRPr lang="en-US" sz="2400" b="1" dirty="0">
              <a:latin typeface="Verdana" pitchFamily="34" charset="0"/>
              <a:ea typeface="Verdana" pitchFamily="34" charset="0"/>
            </a:endParaRPr>
          </a:p>
        </p:txBody>
      </p:sp>
      <p:pic>
        <p:nvPicPr>
          <p:cNvPr id="1033" name="Picture 9"/>
          <p:cNvPicPr>
            <a:picLocks noChangeAspect="1" noChangeArrowheads="1"/>
          </p:cNvPicPr>
          <p:nvPr/>
        </p:nvPicPr>
        <p:blipFill rotWithShape="1">
          <a:blip r:embed="rId6">
            <a:extLst>
              <a:ext uri="{28A0092B-C50C-407E-A947-70E740481C1C}">
                <a14:useLocalDpi xmlns:a14="http://schemas.microsoft.com/office/drawing/2010/main" val="0"/>
              </a:ext>
            </a:extLst>
          </a:blip>
          <a:srcRect t="12435" b="12895"/>
          <a:stretch/>
        </p:blipFill>
        <p:spPr bwMode="auto">
          <a:xfrm>
            <a:off x="10515600" y="6248602"/>
            <a:ext cx="3418351" cy="2552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11" descr="Maxima Solar Panel | Solar Panel 270 Watt | Monocrystalline 270 Watt Panel | Solar Panel Suppli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3704" y="2048972"/>
            <a:ext cx="2239496" cy="326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19" descr="https://sp-ao.shortpixel.ai/client/to_webp,q_lossless,ret_img,w_780,h_600/https:/www.lsp-international.com/wp-content/uploads/AC-Surge-Protective-Device-T2-SLP40-275-2S.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Bent Arrow 4"/>
          <p:cNvSpPr/>
          <p:nvPr/>
        </p:nvSpPr>
        <p:spPr>
          <a:xfrm rot="5400000">
            <a:off x="9965016" y="4098547"/>
            <a:ext cx="2701368" cy="1752600"/>
          </a:xfrm>
          <a:prstGeom prst="bentArrow">
            <a:avLst>
              <a:gd name="adj1" fmla="val 25000"/>
              <a:gd name="adj2" fmla="val 24424"/>
              <a:gd name="adj3" fmla="val 25000"/>
              <a:gd name="adj4" fmla="val 43750"/>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Bent Arrow 28"/>
          <p:cNvSpPr/>
          <p:nvPr/>
        </p:nvSpPr>
        <p:spPr>
          <a:xfrm>
            <a:off x="12432764" y="3467100"/>
            <a:ext cx="1690438" cy="2858431"/>
          </a:xfrm>
          <a:prstGeom prst="bentArrow">
            <a:avLst>
              <a:gd name="adj1" fmla="val 25000"/>
              <a:gd name="adj2" fmla="val 24424"/>
              <a:gd name="adj3" fmla="val 25000"/>
              <a:gd name="adj4" fmla="val 43750"/>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ight Arrow 8"/>
          <p:cNvSpPr/>
          <p:nvPr/>
        </p:nvSpPr>
        <p:spPr>
          <a:xfrm>
            <a:off x="5867400" y="3467100"/>
            <a:ext cx="2153402" cy="8382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0820400" y="9230984"/>
            <a:ext cx="3581400" cy="646331"/>
          </a:xfrm>
          <a:prstGeom prst="rect">
            <a:avLst/>
          </a:prstGeom>
        </p:spPr>
        <p:txBody>
          <a:bodyPr wrap="square">
            <a:spAutoFit/>
          </a:bodyPr>
          <a:lstStyle/>
          <a:p>
            <a:r>
              <a:rPr lang="en-US" dirty="0" smtClean="0">
                <a:latin typeface="Verdana" pitchFamily="34" charset="0"/>
                <a:ea typeface="Verdana" pitchFamily="34" charset="0"/>
              </a:rPr>
              <a:t>It </a:t>
            </a:r>
            <a:r>
              <a:rPr lang="en-US" b="1" dirty="0" smtClean="0">
                <a:solidFill>
                  <a:schemeClr val="accent6">
                    <a:lumMod val="75000"/>
                  </a:schemeClr>
                </a:solidFill>
                <a:latin typeface="Verdana" pitchFamily="34" charset="0"/>
                <a:ea typeface="Verdana" pitchFamily="34" charset="0"/>
              </a:rPr>
              <a:t>stores</a:t>
            </a:r>
            <a:r>
              <a:rPr lang="en-US" dirty="0" smtClean="0">
                <a:latin typeface="Verdana" pitchFamily="34" charset="0"/>
                <a:ea typeface="Verdana" pitchFamily="34" charset="0"/>
              </a:rPr>
              <a:t> electrical energy in the form of </a:t>
            </a:r>
            <a:r>
              <a:rPr lang="en-US" b="1" dirty="0" smtClean="0">
                <a:solidFill>
                  <a:srgbClr val="7030A0"/>
                </a:solidFill>
                <a:latin typeface="Verdana" pitchFamily="34" charset="0"/>
                <a:ea typeface="Verdana" pitchFamily="34" charset="0"/>
              </a:rPr>
              <a:t>DC electricity</a:t>
            </a:r>
            <a:r>
              <a:rPr lang="en-US" dirty="0" smtClean="0">
                <a:latin typeface="Verdana" pitchFamily="34" charset="0"/>
                <a:ea typeface="Verdana" pitchFamily="34" charset="0"/>
              </a:rPr>
              <a:t>.</a:t>
            </a:r>
            <a:endParaRPr lang="en-US" dirty="0">
              <a:latin typeface="Verdana" pitchFamily="34" charset="0"/>
              <a:ea typeface="Verdana" pitchFamily="34" charset="0"/>
            </a:endParaRPr>
          </a:p>
        </p:txBody>
      </p:sp>
      <p:sp>
        <p:nvSpPr>
          <p:cNvPr id="23" name="Rectangle 22"/>
          <p:cNvSpPr/>
          <p:nvPr/>
        </p:nvSpPr>
        <p:spPr>
          <a:xfrm>
            <a:off x="2819400" y="6972300"/>
            <a:ext cx="3746292" cy="646331"/>
          </a:xfrm>
          <a:prstGeom prst="rect">
            <a:avLst/>
          </a:prstGeom>
        </p:spPr>
        <p:txBody>
          <a:bodyPr wrap="square">
            <a:spAutoFit/>
          </a:bodyPr>
          <a:lstStyle/>
          <a:p>
            <a:pPr algn="just"/>
            <a:r>
              <a:rPr lang="en-US" dirty="0" smtClean="0">
                <a:latin typeface="Verdana" pitchFamily="34" charset="0"/>
                <a:ea typeface="Verdana" pitchFamily="34" charset="0"/>
              </a:rPr>
              <a:t>It </a:t>
            </a:r>
            <a:r>
              <a:rPr lang="en-US" b="1" dirty="0" smtClean="0">
                <a:solidFill>
                  <a:schemeClr val="accent5">
                    <a:lumMod val="75000"/>
                  </a:schemeClr>
                </a:solidFill>
                <a:latin typeface="Verdana" pitchFamily="34" charset="0"/>
                <a:ea typeface="Verdana" pitchFamily="34" charset="0"/>
              </a:rPr>
              <a:t>captures</a:t>
            </a:r>
            <a:r>
              <a:rPr lang="en-US" dirty="0" smtClean="0">
                <a:latin typeface="Verdana" pitchFamily="34" charset="0"/>
                <a:ea typeface="Verdana" pitchFamily="34" charset="0"/>
              </a:rPr>
              <a:t> </a:t>
            </a:r>
            <a:r>
              <a:rPr lang="en-US" dirty="0">
                <a:latin typeface="Verdana" pitchFamily="34" charset="0"/>
                <a:ea typeface="Verdana" pitchFamily="34" charset="0"/>
              </a:rPr>
              <a:t>solar power </a:t>
            </a:r>
            <a:r>
              <a:rPr lang="en-US" dirty="0" smtClean="0">
                <a:latin typeface="Verdana" pitchFamily="34" charset="0"/>
                <a:ea typeface="Verdana" pitchFamily="34" charset="0"/>
              </a:rPr>
              <a:t>and produces </a:t>
            </a:r>
            <a:r>
              <a:rPr lang="en-US" b="1" dirty="0" smtClean="0">
                <a:solidFill>
                  <a:schemeClr val="accent2"/>
                </a:solidFill>
                <a:latin typeface="Verdana" pitchFamily="34" charset="0"/>
                <a:ea typeface="Verdana" pitchFamily="34" charset="0"/>
              </a:rPr>
              <a:t>DC electricity</a:t>
            </a:r>
            <a:r>
              <a:rPr lang="en-US" dirty="0" smtClean="0">
                <a:latin typeface="Verdana" pitchFamily="34" charset="0"/>
                <a:ea typeface="Verdana" pitchFamily="34" charset="0"/>
              </a:rPr>
              <a:t>.</a:t>
            </a:r>
            <a:endParaRPr lang="en-US" dirty="0">
              <a:latin typeface="Verdana" pitchFamily="34" charset="0"/>
              <a:ea typeface="Verdana" pitchFamily="34" charset="0"/>
            </a:endParaRPr>
          </a:p>
        </p:txBody>
      </p:sp>
      <p:sp>
        <p:nvSpPr>
          <p:cNvPr id="24" name="Rectangle 23"/>
          <p:cNvSpPr/>
          <p:nvPr/>
        </p:nvSpPr>
        <p:spPr>
          <a:xfrm>
            <a:off x="14706600" y="6325969"/>
            <a:ext cx="2945289" cy="646331"/>
          </a:xfrm>
          <a:prstGeom prst="rect">
            <a:avLst/>
          </a:prstGeom>
        </p:spPr>
        <p:txBody>
          <a:bodyPr wrap="square">
            <a:spAutoFit/>
          </a:bodyPr>
          <a:lstStyle/>
          <a:p>
            <a:r>
              <a:rPr lang="en-US" dirty="0" smtClean="0">
                <a:latin typeface="Verdana" pitchFamily="34" charset="0"/>
                <a:ea typeface="Verdana" pitchFamily="34" charset="0"/>
              </a:rPr>
              <a:t>It </a:t>
            </a:r>
            <a:r>
              <a:rPr lang="en-US" b="1" dirty="0" smtClean="0">
                <a:solidFill>
                  <a:srgbClr val="0070C0"/>
                </a:solidFill>
                <a:latin typeface="Verdana" pitchFamily="34" charset="0"/>
                <a:ea typeface="Verdana" pitchFamily="34" charset="0"/>
              </a:rPr>
              <a:t>converts</a:t>
            </a:r>
            <a:r>
              <a:rPr lang="en-US" dirty="0" smtClean="0">
                <a:latin typeface="Verdana" pitchFamily="34" charset="0"/>
                <a:ea typeface="Verdana" pitchFamily="34" charset="0"/>
              </a:rPr>
              <a:t> DC to AC electricity.</a:t>
            </a:r>
            <a:endParaRPr lang="en-US" dirty="0">
              <a:latin typeface="Verdana" pitchFamily="34" charset="0"/>
              <a:ea typeface="Verdana" pitchFamily="34" charset="0"/>
            </a:endParaRPr>
          </a:p>
        </p:txBody>
      </p:sp>
      <p:sp>
        <p:nvSpPr>
          <p:cNvPr id="30" name="Rectangle 29"/>
          <p:cNvSpPr/>
          <p:nvPr/>
        </p:nvSpPr>
        <p:spPr>
          <a:xfrm>
            <a:off x="7391400" y="5681365"/>
            <a:ext cx="3200400" cy="923330"/>
          </a:xfrm>
          <a:prstGeom prst="rect">
            <a:avLst/>
          </a:prstGeom>
        </p:spPr>
        <p:txBody>
          <a:bodyPr wrap="square">
            <a:spAutoFit/>
          </a:bodyPr>
          <a:lstStyle/>
          <a:p>
            <a:pPr algn="just"/>
            <a:r>
              <a:rPr lang="en-US" dirty="0" smtClean="0">
                <a:latin typeface="Verdana" pitchFamily="34" charset="0"/>
                <a:ea typeface="Verdana" pitchFamily="34" charset="0"/>
              </a:rPr>
              <a:t>It </a:t>
            </a:r>
            <a:r>
              <a:rPr lang="en-US" b="1" dirty="0" smtClean="0">
                <a:solidFill>
                  <a:srgbClr val="00B050"/>
                </a:solidFill>
                <a:latin typeface="Verdana" pitchFamily="34" charset="0"/>
                <a:ea typeface="Verdana" pitchFamily="34" charset="0"/>
              </a:rPr>
              <a:t>protects</a:t>
            </a:r>
            <a:r>
              <a:rPr lang="en-US" dirty="0" smtClean="0">
                <a:latin typeface="Verdana" pitchFamily="34" charset="0"/>
                <a:ea typeface="Verdana" pitchFamily="34" charset="0"/>
              </a:rPr>
              <a:t> the battery from </a:t>
            </a:r>
            <a:r>
              <a:rPr lang="en-US" b="1" dirty="0" smtClean="0">
                <a:solidFill>
                  <a:schemeClr val="accent4">
                    <a:lumMod val="75000"/>
                  </a:schemeClr>
                </a:solidFill>
                <a:latin typeface="Verdana" pitchFamily="34" charset="0"/>
                <a:ea typeface="Verdana" pitchFamily="34" charset="0"/>
              </a:rPr>
              <a:t>overcharging</a:t>
            </a:r>
            <a:r>
              <a:rPr lang="en-US" dirty="0" smtClean="0">
                <a:latin typeface="Verdana" pitchFamily="34" charset="0"/>
                <a:ea typeface="Verdana" pitchFamily="34" charset="0"/>
              </a:rPr>
              <a:t> and excessive </a:t>
            </a:r>
            <a:r>
              <a:rPr lang="en-US" b="1" dirty="0" smtClean="0">
                <a:solidFill>
                  <a:schemeClr val="bg2">
                    <a:lumMod val="50000"/>
                  </a:schemeClr>
                </a:solidFill>
                <a:latin typeface="Verdana" pitchFamily="34" charset="0"/>
                <a:ea typeface="Verdana" pitchFamily="34" charset="0"/>
              </a:rPr>
              <a:t>discharging</a:t>
            </a:r>
            <a:r>
              <a:rPr lang="en-US" dirty="0" smtClean="0">
                <a:latin typeface="Verdana" pitchFamily="34" charset="0"/>
                <a:ea typeface="Verdana" pitchFamily="34" charset="0"/>
              </a:rPr>
              <a:t>.</a:t>
            </a:r>
            <a:endParaRPr lang="en-US" dirty="0">
              <a:latin typeface="Verdana" pitchFamily="34" charset="0"/>
              <a:ea typeface="Verdana" pitchFamily="34" charset="0"/>
            </a:endParaRPr>
          </a:p>
        </p:txBody>
      </p:sp>
      <p:sp>
        <p:nvSpPr>
          <p:cNvPr id="31"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INTRODUCTION</a:t>
            </a:r>
            <a:endParaRPr lang="en-US" sz="5400" dirty="0">
              <a:latin typeface="Verdana" pitchFamily="34" charset="0"/>
              <a:ea typeface="Verdana" pitchFamily="34" charset="0"/>
            </a:endParaRPr>
          </a:p>
        </p:txBody>
      </p:sp>
      <p:sp>
        <p:nvSpPr>
          <p:cNvPr id="2" name="AutoShape 4" descr="Animated clipart, Sun gif, Halloween ..."/>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Animated clipart, Sun gif, Halloween ..."/>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906566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MPPT CHARGE CONTOLLER</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3" name="AutoShape 2" descr="https://img.kwcdn.com/product/Fancyalgo/VirtualModelMatting/5cd8018b311974a83adecc352b588aad.jpg?imageView2/2/w/800/q/7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p:cNvSpPr/>
          <p:nvPr/>
        </p:nvSpPr>
        <p:spPr>
          <a:xfrm>
            <a:off x="2874364" y="2192595"/>
            <a:ext cx="7145936" cy="7294305"/>
          </a:xfrm>
          <a:prstGeom prst="rect">
            <a:avLst/>
          </a:prstGeom>
        </p:spPr>
        <p:txBody>
          <a:bodyPr wrap="square">
            <a:spAutoFit/>
          </a:bodyPr>
          <a:lstStyle/>
          <a:p>
            <a:pPr marL="285750" indent="-285750" algn="just">
              <a:lnSpc>
                <a:spcPct val="150000"/>
              </a:lnSpc>
              <a:buFont typeface="Wingdings" pitchFamily="2" charset="2"/>
              <a:buChar char="Ø"/>
            </a:pPr>
            <a:r>
              <a:rPr lang="en-US" sz="2600" b="1" dirty="0">
                <a:latin typeface="Verdana" pitchFamily="34" charset="0"/>
                <a:ea typeface="Verdana" pitchFamily="34" charset="0"/>
              </a:rPr>
              <a:t>To match a panel to an MPPT </a:t>
            </a:r>
            <a:r>
              <a:rPr lang="en-US" sz="2600" b="1" dirty="0" smtClean="0">
                <a:latin typeface="Verdana" pitchFamily="34" charset="0"/>
                <a:ea typeface="Verdana" pitchFamily="34" charset="0"/>
              </a:rPr>
              <a:t>controller:</a:t>
            </a:r>
            <a:endParaRPr lang="en-US" sz="2600" b="1" dirty="0">
              <a:latin typeface="Verdana" pitchFamily="34" charset="0"/>
              <a:ea typeface="Verdana" pitchFamily="34" charset="0"/>
            </a:endParaRPr>
          </a:p>
          <a:p>
            <a:pPr marL="285750" indent="-285750" algn="just">
              <a:lnSpc>
                <a:spcPct val="150000"/>
              </a:lnSpc>
              <a:buFont typeface="Wingdings" pitchFamily="2" charset="2"/>
              <a:buChar char="ü"/>
            </a:pPr>
            <a:r>
              <a:rPr lang="en-US" sz="2600" dirty="0">
                <a:latin typeface="Verdana" pitchFamily="34" charset="0"/>
                <a:ea typeface="Verdana" pitchFamily="34" charset="0"/>
              </a:rPr>
              <a:t>The panel open circuit voltage (</a:t>
            </a:r>
            <a:r>
              <a:rPr lang="en-US" sz="2600" dirty="0" err="1">
                <a:latin typeface="Verdana" pitchFamily="34" charset="0"/>
                <a:ea typeface="Verdana" pitchFamily="34" charset="0"/>
              </a:rPr>
              <a:t>Voc</a:t>
            </a:r>
            <a:r>
              <a:rPr lang="en-US" sz="2600" dirty="0">
                <a:latin typeface="Verdana" pitchFamily="34" charset="0"/>
                <a:ea typeface="Verdana" pitchFamily="34" charset="0"/>
              </a:rPr>
              <a:t>) must be under the permitted voltage</a:t>
            </a:r>
            <a:r>
              <a:rPr lang="en-US" sz="2600" dirty="0" smtClean="0">
                <a:latin typeface="Verdana" pitchFamily="34" charset="0"/>
                <a:ea typeface="Verdana" pitchFamily="34" charset="0"/>
              </a:rPr>
              <a:t>.</a:t>
            </a:r>
            <a:endParaRPr lang="en-US" sz="2600" dirty="0">
              <a:latin typeface="Verdana" pitchFamily="34" charset="0"/>
              <a:ea typeface="Verdana" pitchFamily="34" charset="0"/>
            </a:endParaRPr>
          </a:p>
          <a:p>
            <a:pPr marL="285750" indent="-285750" algn="just">
              <a:lnSpc>
                <a:spcPct val="150000"/>
              </a:lnSpc>
              <a:buFont typeface="Wingdings" pitchFamily="2" charset="2"/>
              <a:buChar char="ü"/>
            </a:pPr>
            <a:r>
              <a:rPr lang="en-US" sz="2600" dirty="0">
                <a:latin typeface="Verdana" pitchFamily="34" charset="0"/>
                <a:ea typeface="Verdana" pitchFamily="34" charset="0"/>
              </a:rPr>
              <a:t>The </a:t>
            </a:r>
            <a:r>
              <a:rPr lang="en-US" sz="2600" dirty="0" err="1" smtClean="0">
                <a:latin typeface="Verdana" pitchFamily="34" charset="0"/>
                <a:ea typeface="Verdana" pitchFamily="34" charset="0"/>
              </a:rPr>
              <a:t>Voc</a:t>
            </a:r>
            <a:r>
              <a:rPr lang="en-US" sz="2600" dirty="0" smtClean="0">
                <a:latin typeface="Verdana" pitchFamily="34" charset="0"/>
                <a:ea typeface="Verdana" pitchFamily="34" charset="0"/>
              </a:rPr>
              <a:t> </a:t>
            </a:r>
            <a:r>
              <a:rPr lang="en-US" sz="2600" dirty="0">
                <a:latin typeface="Verdana" pitchFamily="34" charset="0"/>
                <a:ea typeface="Verdana" pitchFamily="34" charset="0"/>
              </a:rPr>
              <a:t>must be above the “start voltage” for the controller to “kick in</a:t>
            </a:r>
            <a:r>
              <a:rPr lang="en-US" sz="2600" dirty="0" smtClean="0">
                <a:latin typeface="Verdana" pitchFamily="34" charset="0"/>
                <a:ea typeface="Verdana" pitchFamily="34" charset="0"/>
              </a:rPr>
              <a:t>”</a:t>
            </a:r>
            <a:endParaRPr lang="en-US" sz="2600" dirty="0">
              <a:latin typeface="Verdana" pitchFamily="34" charset="0"/>
              <a:ea typeface="Verdana" pitchFamily="34" charset="0"/>
            </a:endParaRPr>
          </a:p>
          <a:p>
            <a:pPr marL="285750" indent="-285750" algn="just">
              <a:lnSpc>
                <a:spcPct val="150000"/>
              </a:lnSpc>
              <a:buFont typeface="Wingdings" pitchFamily="2" charset="2"/>
              <a:buChar char="ü"/>
            </a:pPr>
            <a:r>
              <a:rPr lang="en-US" sz="2600" dirty="0">
                <a:latin typeface="Verdana" pitchFamily="34" charset="0"/>
                <a:ea typeface="Verdana" pitchFamily="34" charset="0"/>
              </a:rPr>
              <a:t>The maximum panel short circuit current (</a:t>
            </a:r>
            <a:r>
              <a:rPr lang="en-US" sz="2600" dirty="0" err="1">
                <a:latin typeface="Verdana" pitchFamily="34" charset="0"/>
                <a:ea typeface="Verdana" pitchFamily="34" charset="0"/>
              </a:rPr>
              <a:t>Isc</a:t>
            </a:r>
            <a:r>
              <a:rPr lang="en-US" sz="2600" dirty="0">
                <a:latin typeface="Verdana" pitchFamily="34" charset="0"/>
                <a:ea typeface="Verdana" pitchFamily="34" charset="0"/>
              </a:rPr>
              <a:t>) must be within the range specified</a:t>
            </a:r>
          </a:p>
          <a:p>
            <a:pPr marL="285750" indent="-285750" algn="just">
              <a:lnSpc>
                <a:spcPct val="150000"/>
              </a:lnSpc>
              <a:buFont typeface="Wingdings" pitchFamily="2" charset="2"/>
              <a:buChar char="ü"/>
            </a:pPr>
            <a:r>
              <a:rPr lang="en-US" sz="2600" dirty="0">
                <a:latin typeface="Verdana" pitchFamily="34" charset="0"/>
                <a:ea typeface="Verdana" pitchFamily="34" charset="0"/>
              </a:rPr>
              <a:t>The maximum array </a:t>
            </a:r>
            <a:r>
              <a:rPr lang="en-US" sz="2600" dirty="0" smtClean="0">
                <a:latin typeface="Verdana" pitchFamily="34" charset="0"/>
                <a:ea typeface="Verdana" pitchFamily="34" charset="0"/>
              </a:rPr>
              <a:t>wattage should be less than the rated PV input </a:t>
            </a:r>
            <a:r>
              <a:rPr lang="en-US" sz="2600" dirty="0">
                <a:latin typeface="Verdana" pitchFamily="34" charset="0"/>
                <a:ea typeface="Verdana" pitchFamily="34" charset="0"/>
              </a:rPr>
              <a:t>- some controllers allow this to be “over-sized”</a:t>
            </a:r>
          </a:p>
        </p:txBody>
      </p:sp>
      <p:pic>
        <p:nvPicPr>
          <p:cNvPr id="18" name="Picture 2" descr="https://cdn.shopify.com/s/files/1/0068/8780/0879/files/charge_controller_1024x1024.png?v=15650435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6600" y="1890628"/>
            <a:ext cx="6886575" cy="688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4323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MPPT CHARGE CONTOLLER</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3" name="AutoShape 2" descr="https://img.kwcdn.com/product/Fancyalgo/VirtualModelMatting/5cd8018b311974a83adecc352b588aad.jpg?imageView2/2/w/800/q/7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Rectangle 9"/>
          <p:cNvSpPr/>
          <p:nvPr/>
        </p:nvSpPr>
        <p:spPr>
          <a:xfrm>
            <a:off x="2514600" y="1333500"/>
            <a:ext cx="7505700" cy="8402300"/>
          </a:xfrm>
          <a:prstGeom prst="rect">
            <a:avLst/>
          </a:prstGeom>
        </p:spPr>
        <p:txBody>
          <a:bodyPr wrap="square">
            <a:spAutoFit/>
          </a:bodyPr>
          <a:lstStyle/>
          <a:p>
            <a:pPr algn="just">
              <a:lnSpc>
                <a:spcPct val="150000"/>
              </a:lnSpc>
            </a:pPr>
            <a:endParaRPr lang="en-US" sz="2400" b="1" dirty="0">
              <a:latin typeface="Verdana" pitchFamily="34" charset="0"/>
              <a:ea typeface="Verdana" pitchFamily="34" charset="0"/>
            </a:endParaRPr>
          </a:p>
          <a:p>
            <a:pPr algn="just">
              <a:lnSpc>
                <a:spcPct val="150000"/>
              </a:lnSpc>
            </a:pPr>
            <a:r>
              <a:rPr lang="en-US" sz="2400" b="1" dirty="0">
                <a:latin typeface="Verdana" pitchFamily="34" charset="0"/>
                <a:ea typeface="Verdana" pitchFamily="34" charset="0"/>
              </a:rPr>
              <a:t>PV </a:t>
            </a:r>
            <a:r>
              <a:rPr lang="en-US" sz="2400" b="1" dirty="0" smtClean="0">
                <a:latin typeface="Verdana" pitchFamily="34" charset="0"/>
                <a:ea typeface="Verdana" pitchFamily="34" charset="0"/>
              </a:rPr>
              <a:t>Input Specifications:</a:t>
            </a:r>
            <a:endParaRPr lang="en-US" sz="2400" dirty="0">
              <a:latin typeface="Verdana" pitchFamily="34" charset="0"/>
              <a:ea typeface="Verdana" pitchFamily="34" charset="0"/>
            </a:endParaRPr>
          </a:p>
          <a:p>
            <a:pPr marL="342900" indent="-342900" algn="just">
              <a:lnSpc>
                <a:spcPct val="150000"/>
              </a:lnSpc>
              <a:buFont typeface="Wingdings" pitchFamily="2" charset="2"/>
              <a:buChar char="Ø"/>
            </a:pPr>
            <a:r>
              <a:rPr lang="en-US" sz="2400" b="1" dirty="0">
                <a:latin typeface="Verdana" pitchFamily="34" charset="0"/>
                <a:ea typeface="Verdana" pitchFamily="34" charset="0"/>
              </a:rPr>
              <a:t>Maximum input power</a:t>
            </a:r>
            <a:r>
              <a:rPr lang="en-US" sz="2400" dirty="0">
                <a:latin typeface="Verdana" pitchFamily="34" charset="0"/>
                <a:ea typeface="Verdana" pitchFamily="34" charset="0"/>
              </a:rPr>
              <a:t>: This represents the maximum power that the MPPT charge controller can handle from the connected PV </a:t>
            </a:r>
            <a:r>
              <a:rPr lang="en-US" sz="2400" dirty="0" smtClean="0">
                <a:latin typeface="Verdana" pitchFamily="34" charset="0"/>
                <a:ea typeface="Verdana" pitchFamily="34" charset="0"/>
              </a:rPr>
              <a:t>array.</a:t>
            </a:r>
          </a:p>
          <a:p>
            <a:pPr marL="342900" indent="-342900" algn="just">
              <a:lnSpc>
                <a:spcPct val="150000"/>
              </a:lnSpc>
              <a:buFont typeface="Wingdings" pitchFamily="2" charset="2"/>
              <a:buChar char="Ø"/>
            </a:pPr>
            <a:endParaRPr lang="en-US" sz="2400" dirty="0">
              <a:latin typeface="Verdana" pitchFamily="34" charset="0"/>
              <a:ea typeface="Verdana" pitchFamily="34" charset="0"/>
            </a:endParaRPr>
          </a:p>
          <a:p>
            <a:pPr marL="342900" indent="-342900" algn="just">
              <a:lnSpc>
                <a:spcPct val="150000"/>
              </a:lnSpc>
              <a:buFont typeface="Wingdings" pitchFamily="2" charset="2"/>
              <a:buChar char="Ø"/>
            </a:pPr>
            <a:r>
              <a:rPr lang="en-US" sz="2400" b="1" dirty="0" smtClean="0">
                <a:latin typeface="Verdana" pitchFamily="34" charset="0"/>
                <a:ea typeface="Verdana" pitchFamily="34" charset="0"/>
              </a:rPr>
              <a:t>Maximum </a:t>
            </a:r>
            <a:r>
              <a:rPr lang="en-US" sz="2400" b="1" dirty="0">
                <a:latin typeface="Verdana" pitchFamily="34" charset="0"/>
                <a:ea typeface="Verdana" pitchFamily="34" charset="0"/>
              </a:rPr>
              <a:t>open circuit voltage</a:t>
            </a:r>
            <a:r>
              <a:rPr lang="en-US" sz="2400" dirty="0">
                <a:latin typeface="Verdana" pitchFamily="34" charset="0"/>
                <a:ea typeface="Verdana" pitchFamily="34" charset="0"/>
              </a:rPr>
              <a:t>: This represents the maximum open-circuit voltage that the MPPT charge controller can </a:t>
            </a:r>
            <a:r>
              <a:rPr lang="en-US" sz="2400" dirty="0" smtClean="0">
                <a:latin typeface="Verdana" pitchFamily="34" charset="0"/>
                <a:ea typeface="Verdana" pitchFamily="34" charset="0"/>
              </a:rPr>
              <a:t>handle.</a:t>
            </a:r>
          </a:p>
          <a:p>
            <a:pPr marL="342900" indent="-342900" algn="just">
              <a:lnSpc>
                <a:spcPct val="150000"/>
              </a:lnSpc>
              <a:buFont typeface="Wingdings" pitchFamily="2" charset="2"/>
              <a:buChar char="Ø"/>
            </a:pPr>
            <a:endParaRPr lang="en-US" sz="2400" dirty="0">
              <a:latin typeface="Verdana" pitchFamily="34" charset="0"/>
              <a:ea typeface="Verdana" pitchFamily="34" charset="0"/>
            </a:endParaRPr>
          </a:p>
          <a:p>
            <a:pPr marL="342900" indent="-342900" algn="just">
              <a:lnSpc>
                <a:spcPct val="150000"/>
              </a:lnSpc>
              <a:buFont typeface="Wingdings" pitchFamily="2" charset="2"/>
              <a:buChar char="Ø"/>
            </a:pPr>
            <a:r>
              <a:rPr lang="en-US" sz="2400" b="1" dirty="0" smtClean="0">
                <a:latin typeface="Verdana" pitchFamily="34" charset="0"/>
                <a:ea typeface="Verdana" pitchFamily="34" charset="0"/>
              </a:rPr>
              <a:t>MPPT </a:t>
            </a:r>
            <a:r>
              <a:rPr lang="en-US" sz="2400" b="1" dirty="0">
                <a:latin typeface="Verdana" pitchFamily="34" charset="0"/>
                <a:ea typeface="Verdana" pitchFamily="34" charset="0"/>
              </a:rPr>
              <a:t>tracking voltage range</a:t>
            </a:r>
            <a:r>
              <a:rPr lang="en-US" sz="2400" dirty="0">
                <a:latin typeface="Verdana" pitchFamily="34" charset="0"/>
                <a:ea typeface="Verdana" pitchFamily="34" charset="0"/>
              </a:rPr>
              <a:t>: This represents the voltage level range that the MPPT charge controller can handle.</a:t>
            </a:r>
          </a:p>
        </p:txBody>
      </p:sp>
      <p:grpSp>
        <p:nvGrpSpPr>
          <p:cNvPr id="2" name="Group 1"/>
          <p:cNvGrpSpPr/>
          <p:nvPr/>
        </p:nvGrpSpPr>
        <p:grpSpPr>
          <a:xfrm>
            <a:off x="10330257" y="2628900"/>
            <a:ext cx="7424343" cy="6096000"/>
            <a:chOff x="10165080" y="2095500"/>
            <a:chExt cx="7424343" cy="6096000"/>
          </a:xfrm>
        </p:grpSpPr>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5542" t="25502" r="12730" b="3910"/>
            <a:stretch/>
          </p:blipFill>
          <p:spPr bwMode="auto">
            <a:xfrm>
              <a:off x="14021621" y="2095500"/>
              <a:ext cx="3567802"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6806" t="25502" r="49968" b="3910"/>
            <a:stretch/>
          </p:blipFill>
          <p:spPr bwMode="auto">
            <a:xfrm>
              <a:off x="10165080" y="2095500"/>
              <a:ext cx="545592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647517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MPPT AND PV MODULE MATCHING</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3" name="AutoShape 2" descr="https://img.kwcdn.com/product/Fancyalgo/VirtualModelMatting/5cd8018b311974a83adecc352b588aad.jpg?imageView2/2/w/800/q/7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2567333"/>
            <a:ext cx="8763000" cy="6408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2" name="Straight Arrow Connector 21"/>
          <p:cNvCxnSpPr>
            <a:stCxn id="24" idx="1"/>
          </p:cNvCxnSpPr>
          <p:nvPr/>
        </p:nvCxnSpPr>
        <p:spPr>
          <a:xfrm flipH="1">
            <a:off x="11344836" y="7436324"/>
            <a:ext cx="1371599" cy="3116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10659036" y="7555006"/>
            <a:ext cx="685800" cy="685800"/>
          </a:xfrm>
          <a:prstGeom prst="ellipse">
            <a:avLst/>
          </a:prstGeom>
          <a:noFill/>
          <a:ln w="508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2716435" y="7124700"/>
            <a:ext cx="7239000" cy="623248"/>
          </a:xfrm>
          <a:prstGeom prst="rect">
            <a:avLst/>
          </a:prstGeom>
        </p:spPr>
        <p:txBody>
          <a:bodyPr wrap="square">
            <a:spAutoFit/>
          </a:bodyPr>
          <a:lstStyle/>
          <a:p>
            <a:pPr>
              <a:lnSpc>
                <a:spcPct val="150000"/>
              </a:lnSpc>
            </a:pPr>
            <a:r>
              <a:rPr lang="en-US" sz="2300" b="1" dirty="0" smtClean="0">
                <a:solidFill>
                  <a:srgbClr val="0070C0"/>
                </a:solidFill>
                <a:latin typeface="Verdana" pitchFamily="34" charset="0"/>
                <a:ea typeface="Verdana" pitchFamily="34" charset="0"/>
              </a:rPr>
              <a:t>MPPT Max </a:t>
            </a:r>
            <a:r>
              <a:rPr lang="en-US" sz="2300" b="1" dirty="0" err="1" smtClean="0">
                <a:solidFill>
                  <a:srgbClr val="0070C0"/>
                </a:solidFill>
                <a:latin typeface="Verdana" pitchFamily="34" charset="0"/>
                <a:ea typeface="Verdana" pitchFamily="34" charset="0"/>
              </a:rPr>
              <a:t>Voc</a:t>
            </a:r>
            <a:r>
              <a:rPr lang="en-US" sz="2300" b="1" dirty="0" smtClean="0">
                <a:solidFill>
                  <a:srgbClr val="0070C0"/>
                </a:solidFill>
                <a:latin typeface="Verdana" pitchFamily="34" charset="0"/>
                <a:ea typeface="Verdana" pitchFamily="34" charset="0"/>
              </a:rPr>
              <a:t> </a:t>
            </a:r>
            <a:r>
              <a:rPr lang="en-US" sz="2300" b="1" dirty="0">
                <a:solidFill>
                  <a:srgbClr val="0070C0"/>
                </a:solidFill>
                <a:latin typeface="Verdana" pitchFamily="34" charset="0"/>
                <a:ea typeface="Verdana" pitchFamily="34" charset="0"/>
              </a:rPr>
              <a:t>&gt;</a:t>
            </a:r>
            <a:r>
              <a:rPr lang="en-US" sz="2300" b="1" dirty="0" smtClean="0">
                <a:solidFill>
                  <a:srgbClr val="0070C0"/>
                </a:solidFill>
                <a:latin typeface="Verdana" pitchFamily="34" charset="0"/>
                <a:ea typeface="Verdana" pitchFamily="34" charset="0"/>
              </a:rPr>
              <a:t> PV </a:t>
            </a:r>
            <a:r>
              <a:rPr lang="en-US" sz="2300" b="1" dirty="0" err="1" smtClean="0">
                <a:solidFill>
                  <a:srgbClr val="0070C0"/>
                </a:solidFill>
                <a:latin typeface="Verdana" pitchFamily="34" charset="0"/>
                <a:ea typeface="Verdana" pitchFamily="34" charset="0"/>
              </a:rPr>
              <a:t>Voc</a:t>
            </a:r>
            <a:endParaRPr lang="en-US" sz="2300" dirty="0">
              <a:solidFill>
                <a:srgbClr val="0070C0"/>
              </a:solidFill>
              <a:latin typeface="Verdana" pitchFamily="34" charset="0"/>
              <a:ea typeface="Verdana" pitchFamily="34" charset="0"/>
            </a:endParaRPr>
          </a:p>
        </p:txBody>
      </p:sp>
      <p:sp>
        <p:nvSpPr>
          <p:cNvPr id="29" name="Oval 28"/>
          <p:cNvSpPr/>
          <p:nvPr/>
        </p:nvSpPr>
        <p:spPr>
          <a:xfrm>
            <a:off x="9715500" y="7555006"/>
            <a:ext cx="685800" cy="685800"/>
          </a:xfrm>
          <a:prstGeom prst="ellipse">
            <a:avLst/>
          </a:prstGeom>
          <a:noFill/>
          <a:ln w="508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114800" y="9182100"/>
            <a:ext cx="11049000" cy="623248"/>
          </a:xfrm>
          <a:prstGeom prst="rect">
            <a:avLst/>
          </a:prstGeom>
        </p:spPr>
        <p:txBody>
          <a:bodyPr wrap="square">
            <a:spAutoFit/>
          </a:bodyPr>
          <a:lstStyle/>
          <a:p>
            <a:pPr>
              <a:lnSpc>
                <a:spcPct val="150000"/>
              </a:lnSpc>
            </a:pPr>
            <a:r>
              <a:rPr lang="en-US" sz="2300" b="1" dirty="0" smtClean="0">
                <a:solidFill>
                  <a:srgbClr val="0070C0"/>
                </a:solidFill>
                <a:latin typeface="Verdana" pitchFamily="34" charset="0"/>
                <a:ea typeface="Verdana" pitchFamily="34" charset="0"/>
              </a:rPr>
              <a:t>MPPT Max Voltage Range </a:t>
            </a:r>
            <a:r>
              <a:rPr lang="en-US" sz="2300" b="1" dirty="0">
                <a:solidFill>
                  <a:srgbClr val="0070C0"/>
                </a:solidFill>
                <a:latin typeface="Verdana" pitchFamily="34" charset="0"/>
                <a:ea typeface="Verdana" pitchFamily="34" charset="0"/>
              </a:rPr>
              <a:t>&gt;</a:t>
            </a:r>
            <a:r>
              <a:rPr lang="en-US" sz="2300" b="1" dirty="0" smtClean="0">
                <a:solidFill>
                  <a:srgbClr val="0070C0"/>
                </a:solidFill>
                <a:latin typeface="Verdana" pitchFamily="34" charset="0"/>
                <a:ea typeface="Verdana" pitchFamily="34" charset="0"/>
              </a:rPr>
              <a:t> PV </a:t>
            </a:r>
            <a:r>
              <a:rPr lang="en-US" sz="2300" b="1" dirty="0" err="1" smtClean="0">
                <a:solidFill>
                  <a:srgbClr val="0070C0"/>
                </a:solidFill>
                <a:latin typeface="Verdana" pitchFamily="34" charset="0"/>
                <a:ea typeface="Verdana" pitchFamily="34" charset="0"/>
              </a:rPr>
              <a:t>Vmp</a:t>
            </a:r>
            <a:r>
              <a:rPr lang="en-US" sz="2300" b="1" dirty="0" smtClean="0">
                <a:solidFill>
                  <a:srgbClr val="0070C0"/>
                </a:solidFill>
                <a:latin typeface="Verdana" pitchFamily="34" charset="0"/>
                <a:ea typeface="Verdana" pitchFamily="34" charset="0"/>
              </a:rPr>
              <a:t>&gt; MPPTT Min Voltage Range</a:t>
            </a:r>
            <a:endParaRPr lang="en-US" sz="2300" dirty="0">
              <a:solidFill>
                <a:srgbClr val="0070C0"/>
              </a:solidFill>
              <a:latin typeface="Verdana" pitchFamily="34" charset="0"/>
              <a:ea typeface="Verdana" pitchFamily="34" charset="0"/>
            </a:endParaRPr>
          </a:p>
        </p:txBody>
      </p:sp>
      <p:cxnSp>
        <p:nvCxnSpPr>
          <p:cNvPr id="31" name="Straight Arrow Connector 30"/>
          <p:cNvCxnSpPr/>
          <p:nvPr/>
        </p:nvCxnSpPr>
        <p:spPr>
          <a:xfrm flipV="1">
            <a:off x="9258300" y="8222877"/>
            <a:ext cx="779929" cy="111162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9677400" y="4000500"/>
            <a:ext cx="685800" cy="685800"/>
          </a:xfrm>
          <a:prstGeom prst="ellipse">
            <a:avLst/>
          </a:prstGeom>
          <a:noFill/>
          <a:ln w="508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a:off x="10134600" y="2400300"/>
            <a:ext cx="1084730" cy="163422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8534400" y="1866900"/>
            <a:ext cx="7239000" cy="623248"/>
          </a:xfrm>
          <a:prstGeom prst="rect">
            <a:avLst/>
          </a:prstGeom>
        </p:spPr>
        <p:txBody>
          <a:bodyPr wrap="square">
            <a:spAutoFit/>
          </a:bodyPr>
          <a:lstStyle/>
          <a:p>
            <a:pPr>
              <a:lnSpc>
                <a:spcPct val="150000"/>
              </a:lnSpc>
            </a:pPr>
            <a:r>
              <a:rPr lang="en-US" sz="2300" b="1" dirty="0" smtClean="0">
                <a:solidFill>
                  <a:srgbClr val="0070C0"/>
                </a:solidFill>
                <a:latin typeface="Verdana" pitchFamily="34" charset="0"/>
                <a:ea typeface="Verdana" pitchFamily="34" charset="0"/>
              </a:rPr>
              <a:t>MPPT Max Power Input </a:t>
            </a:r>
            <a:r>
              <a:rPr lang="en-US" sz="2300" b="1" dirty="0">
                <a:solidFill>
                  <a:srgbClr val="0070C0"/>
                </a:solidFill>
                <a:latin typeface="Verdana" pitchFamily="34" charset="0"/>
                <a:ea typeface="Verdana" pitchFamily="34" charset="0"/>
              </a:rPr>
              <a:t>&gt;</a:t>
            </a:r>
            <a:r>
              <a:rPr lang="en-US" sz="2300" b="1" dirty="0" smtClean="0">
                <a:solidFill>
                  <a:srgbClr val="0070C0"/>
                </a:solidFill>
                <a:latin typeface="Verdana" pitchFamily="34" charset="0"/>
                <a:ea typeface="Verdana" pitchFamily="34" charset="0"/>
              </a:rPr>
              <a:t> PV </a:t>
            </a:r>
            <a:r>
              <a:rPr lang="en-US" sz="2300" b="1" dirty="0" err="1" smtClean="0">
                <a:solidFill>
                  <a:srgbClr val="0070C0"/>
                </a:solidFill>
                <a:latin typeface="Verdana" pitchFamily="34" charset="0"/>
                <a:ea typeface="Verdana" pitchFamily="34" charset="0"/>
              </a:rPr>
              <a:t>Pmax</a:t>
            </a:r>
            <a:endParaRPr lang="en-US" sz="2300" dirty="0">
              <a:solidFill>
                <a:srgbClr val="0070C0"/>
              </a:solidFill>
              <a:latin typeface="Verdana" pitchFamily="34" charset="0"/>
              <a:ea typeface="Verdana" pitchFamily="34" charset="0"/>
            </a:endParaRPr>
          </a:p>
        </p:txBody>
      </p:sp>
    </p:spTree>
    <p:extLst>
      <p:ext uri="{BB962C8B-B14F-4D97-AF65-F5344CB8AC3E}">
        <p14:creationId xmlns:p14="http://schemas.microsoft.com/office/powerpoint/2010/main" val="3101282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9" grpId="0" animBg="1"/>
      <p:bldP spid="30" grpId="0"/>
      <p:bldP spid="32" grpId="0" animBg="1"/>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MPPT AND PV MODULE MATCHING</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3" name="AutoShape 2" descr="https://img.kwcdn.com/product/Fancyalgo/VirtualModelMatting/5cd8018b311974a83adecc352b588aad.jpg?imageView2/2/w/800/q/7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23"/>
          <p:cNvSpPr/>
          <p:nvPr/>
        </p:nvSpPr>
        <p:spPr>
          <a:xfrm>
            <a:off x="8610600" y="7339652"/>
            <a:ext cx="7239000" cy="551689"/>
          </a:xfrm>
          <a:prstGeom prst="rect">
            <a:avLst/>
          </a:prstGeom>
        </p:spPr>
        <p:txBody>
          <a:bodyPr wrap="square">
            <a:spAutoFit/>
          </a:bodyPr>
          <a:lstStyle/>
          <a:p>
            <a:pPr>
              <a:lnSpc>
                <a:spcPct val="150000"/>
              </a:lnSpc>
            </a:pPr>
            <a:r>
              <a:rPr lang="en-US" sz="2300" b="1" dirty="0" smtClean="0">
                <a:latin typeface="Verdana" pitchFamily="34" charset="0"/>
                <a:ea typeface="Verdana" pitchFamily="34" charset="0"/>
              </a:rPr>
              <a:t>MPPT Max </a:t>
            </a:r>
            <a:r>
              <a:rPr lang="en-US" sz="2300" b="1" dirty="0" err="1" smtClean="0">
                <a:latin typeface="Verdana" pitchFamily="34" charset="0"/>
                <a:ea typeface="Verdana" pitchFamily="34" charset="0"/>
              </a:rPr>
              <a:t>Voc</a:t>
            </a:r>
            <a:r>
              <a:rPr lang="en-US" sz="2300" b="1" dirty="0" smtClean="0">
                <a:latin typeface="Verdana" pitchFamily="34" charset="0"/>
                <a:ea typeface="Verdana" pitchFamily="34" charset="0"/>
              </a:rPr>
              <a:t> </a:t>
            </a:r>
            <a:r>
              <a:rPr lang="en-US" sz="2300" b="1" dirty="0">
                <a:latin typeface="Verdana" pitchFamily="34" charset="0"/>
                <a:ea typeface="Verdana" pitchFamily="34" charset="0"/>
              </a:rPr>
              <a:t>&gt;</a:t>
            </a:r>
            <a:r>
              <a:rPr lang="en-US" sz="2300" b="1" dirty="0" smtClean="0">
                <a:latin typeface="Verdana" pitchFamily="34" charset="0"/>
                <a:ea typeface="Verdana" pitchFamily="34" charset="0"/>
              </a:rPr>
              <a:t> PV </a:t>
            </a:r>
            <a:r>
              <a:rPr lang="en-US" sz="2300" b="1" dirty="0" err="1" smtClean="0">
                <a:latin typeface="Verdana" pitchFamily="34" charset="0"/>
                <a:ea typeface="Verdana" pitchFamily="34" charset="0"/>
              </a:rPr>
              <a:t>Voc</a:t>
            </a:r>
            <a:endParaRPr lang="en-US" sz="2300" dirty="0">
              <a:latin typeface="Verdana" pitchFamily="34" charset="0"/>
              <a:ea typeface="Verdana" pitchFamily="34" charset="0"/>
            </a:endParaRPr>
          </a:p>
        </p:txBody>
      </p:sp>
      <p:sp>
        <p:nvSpPr>
          <p:cNvPr id="30" name="Rectangle 29"/>
          <p:cNvSpPr/>
          <p:nvPr/>
        </p:nvSpPr>
        <p:spPr>
          <a:xfrm>
            <a:off x="8610600" y="8024075"/>
            <a:ext cx="9448800" cy="1154162"/>
          </a:xfrm>
          <a:prstGeom prst="rect">
            <a:avLst/>
          </a:prstGeom>
        </p:spPr>
        <p:txBody>
          <a:bodyPr wrap="square">
            <a:spAutoFit/>
          </a:bodyPr>
          <a:lstStyle/>
          <a:p>
            <a:pPr>
              <a:lnSpc>
                <a:spcPct val="150000"/>
              </a:lnSpc>
            </a:pPr>
            <a:r>
              <a:rPr lang="en-US" sz="2300" b="1" dirty="0" smtClean="0">
                <a:latin typeface="Verdana" pitchFamily="34" charset="0"/>
                <a:ea typeface="Verdana" pitchFamily="34" charset="0"/>
              </a:rPr>
              <a:t>MPPT Max Range </a:t>
            </a:r>
            <a:r>
              <a:rPr lang="en-US" sz="2300" b="1" dirty="0">
                <a:latin typeface="Verdana" pitchFamily="34" charset="0"/>
                <a:ea typeface="Verdana" pitchFamily="34" charset="0"/>
              </a:rPr>
              <a:t>&gt;</a:t>
            </a:r>
            <a:r>
              <a:rPr lang="en-US" sz="2300" b="1" dirty="0" smtClean="0">
                <a:latin typeface="Verdana" pitchFamily="34" charset="0"/>
                <a:ea typeface="Verdana" pitchFamily="34" charset="0"/>
              </a:rPr>
              <a:t> PV </a:t>
            </a:r>
            <a:r>
              <a:rPr lang="en-US" sz="2300" b="1" dirty="0" err="1" smtClean="0">
                <a:latin typeface="Verdana" pitchFamily="34" charset="0"/>
                <a:ea typeface="Verdana" pitchFamily="34" charset="0"/>
              </a:rPr>
              <a:t>Vmp</a:t>
            </a:r>
            <a:r>
              <a:rPr lang="en-US" sz="2300" b="1" dirty="0">
                <a:solidFill>
                  <a:srgbClr val="0070C0"/>
                </a:solidFill>
                <a:latin typeface="Verdana" pitchFamily="34" charset="0"/>
                <a:ea typeface="Verdana" pitchFamily="34" charset="0"/>
              </a:rPr>
              <a:t>&gt; MPPTT Min Voltage Range</a:t>
            </a:r>
            <a:endParaRPr lang="en-US" sz="2300" dirty="0">
              <a:solidFill>
                <a:srgbClr val="0070C0"/>
              </a:solidFill>
              <a:latin typeface="Verdana" pitchFamily="34" charset="0"/>
              <a:ea typeface="Verdana" pitchFamily="34" charset="0"/>
            </a:endParaRPr>
          </a:p>
          <a:p>
            <a:pPr>
              <a:lnSpc>
                <a:spcPct val="150000"/>
              </a:lnSpc>
            </a:pPr>
            <a:endParaRPr lang="en-US" sz="2300" dirty="0">
              <a:latin typeface="Verdana" pitchFamily="34" charset="0"/>
              <a:ea typeface="Verdana" pitchFamily="34" charset="0"/>
            </a:endParaRPr>
          </a:p>
        </p:txBody>
      </p:sp>
      <p:sp>
        <p:nvSpPr>
          <p:cNvPr id="34" name="Rectangle 33"/>
          <p:cNvSpPr/>
          <p:nvPr/>
        </p:nvSpPr>
        <p:spPr>
          <a:xfrm>
            <a:off x="8633012" y="6667500"/>
            <a:ext cx="7239000" cy="551689"/>
          </a:xfrm>
          <a:prstGeom prst="rect">
            <a:avLst/>
          </a:prstGeom>
        </p:spPr>
        <p:txBody>
          <a:bodyPr wrap="square">
            <a:spAutoFit/>
          </a:bodyPr>
          <a:lstStyle/>
          <a:p>
            <a:pPr>
              <a:lnSpc>
                <a:spcPct val="150000"/>
              </a:lnSpc>
            </a:pPr>
            <a:r>
              <a:rPr lang="en-US" sz="2300" b="1" dirty="0" smtClean="0">
                <a:latin typeface="Verdana" pitchFamily="34" charset="0"/>
                <a:ea typeface="Verdana" pitchFamily="34" charset="0"/>
              </a:rPr>
              <a:t>MPPT Max Power Input </a:t>
            </a:r>
            <a:r>
              <a:rPr lang="en-US" sz="2300" b="1" dirty="0">
                <a:latin typeface="Verdana" pitchFamily="34" charset="0"/>
                <a:ea typeface="Verdana" pitchFamily="34" charset="0"/>
              </a:rPr>
              <a:t>&gt;</a:t>
            </a:r>
            <a:r>
              <a:rPr lang="en-US" sz="2300" b="1" dirty="0" smtClean="0">
                <a:latin typeface="Verdana" pitchFamily="34" charset="0"/>
                <a:ea typeface="Verdana" pitchFamily="34" charset="0"/>
              </a:rPr>
              <a:t> PV </a:t>
            </a:r>
            <a:r>
              <a:rPr lang="en-US" sz="2300" b="1" dirty="0" err="1" smtClean="0">
                <a:latin typeface="Verdana" pitchFamily="34" charset="0"/>
                <a:ea typeface="Verdana" pitchFamily="34" charset="0"/>
              </a:rPr>
              <a:t>Pmax</a:t>
            </a:r>
            <a:endParaRPr lang="en-US" sz="2300" dirty="0">
              <a:latin typeface="Verdana" pitchFamily="34" charset="0"/>
              <a:ea typeface="Verdana" pitchFamily="34" charset="0"/>
            </a:endParaRPr>
          </a:p>
        </p:txBody>
      </p:sp>
      <p:pic>
        <p:nvPicPr>
          <p:cNvPr id="3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8708" t="-1284" r="16390" b="-164"/>
          <a:stretch/>
        </p:blipFill>
        <p:spPr bwMode="auto">
          <a:xfrm>
            <a:off x="4191000" y="3447719"/>
            <a:ext cx="3408650" cy="5043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6486" t="13740" r="5012" b="9314"/>
          <a:stretch/>
        </p:blipFill>
        <p:spPr bwMode="auto">
          <a:xfrm>
            <a:off x="10591393" y="2166119"/>
            <a:ext cx="4995603"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8610600" y="8706611"/>
            <a:ext cx="7239000" cy="623248"/>
          </a:xfrm>
          <a:prstGeom prst="rect">
            <a:avLst/>
          </a:prstGeom>
        </p:spPr>
        <p:txBody>
          <a:bodyPr wrap="square">
            <a:spAutoFit/>
          </a:bodyPr>
          <a:lstStyle/>
          <a:p>
            <a:pPr>
              <a:lnSpc>
                <a:spcPct val="150000"/>
              </a:lnSpc>
            </a:pPr>
            <a:r>
              <a:rPr lang="en-US" sz="2300" b="1" dirty="0" smtClean="0">
                <a:latin typeface="Verdana" pitchFamily="34" charset="0"/>
                <a:ea typeface="Verdana" pitchFamily="34" charset="0"/>
              </a:rPr>
              <a:t>MPPT Input Current &gt; PV </a:t>
            </a:r>
            <a:r>
              <a:rPr lang="en-US" sz="2300" b="1" dirty="0" err="1" smtClean="0">
                <a:latin typeface="Verdana" pitchFamily="34" charset="0"/>
                <a:ea typeface="Verdana" pitchFamily="34" charset="0"/>
              </a:rPr>
              <a:t>Isc</a:t>
            </a:r>
            <a:endParaRPr lang="en-US" sz="2300" dirty="0">
              <a:latin typeface="Verdana" pitchFamily="34" charset="0"/>
              <a:ea typeface="Verdana" pitchFamily="34" charset="0"/>
            </a:endParaRPr>
          </a:p>
        </p:txBody>
      </p:sp>
    </p:spTree>
    <p:extLst>
      <p:ext uri="{BB962C8B-B14F-4D97-AF65-F5344CB8AC3E}">
        <p14:creationId xmlns:p14="http://schemas.microsoft.com/office/powerpoint/2010/main" val="1168638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MPPT CHARGE CONTOLLER</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3" name="AutoShape 2" descr="https://img.kwcdn.com/product/Fancyalgo/VirtualModelMatting/5cd8018b311974a83adecc352b588aad.jpg?imageView2/2/w/800/q/7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011680"/>
            <a:ext cx="11727233" cy="7391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10668000" y="5478780"/>
            <a:ext cx="82296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668000" y="5935980"/>
            <a:ext cx="82296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4401800" y="5478780"/>
            <a:ext cx="9144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4401800" y="5935980"/>
            <a:ext cx="9144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602479" y="4000500"/>
            <a:ext cx="11696753"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343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MPPT CHARGE CONTOLLER</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3" name="AutoShape 2" descr="https://img.kwcdn.com/product/Fancyalgo/VirtualModelMatting/5cd8018b311974a83adecc352b588aad.jpg?imageView2/2/w/800/q/7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495800" y="1794715"/>
            <a:ext cx="11506200" cy="77821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4495801" y="3009900"/>
            <a:ext cx="11506200"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495801" y="3771900"/>
            <a:ext cx="11506199" cy="76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495802" y="4686300"/>
            <a:ext cx="11506199"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495802" y="5295900"/>
            <a:ext cx="11506199"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95800" y="7124700"/>
            <a:ext cx="11506199" cy="5334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495799" y="8953499"/>
            <a:ext cx="11506199" cy="62336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9530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MPPT CHARGE CONTOLLER</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3" name="AutoShape 2" descr="https://img.kwcdn.com/product/Fancyalgo/VirtualModelMatting/5cd8018b311974a83adecc352b588aad.jpg?imageView2/2/w/800/q/7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114800" y="1888754"/>
            <a:ext cx="11811000" cy="6468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5105400" y="8267700"/>
            <a:ext cx="10917836" cy="1569660"/>
          </a:xfrm>
          <a:prstGeom prst="rect">
            <a:avLst/>
          </a:prstGeom>
        </p:spPr>
        <p:txBody>
          <a:bodyPr wrap="square">
            <a:spAutoFit/>
          </a:bodyPr>
          <a:lstStyle/>
          <a:p>
            <a:pPr algn="just">
              <a:lnSpc>
                <a:spcPct val="150000"/>
              </a:lnSpc>
            </a:pPr>
            <a:r>
              <a:rPr lang="en-US" sz="1600" dirty="0">
                <a:solidFill>
                  <a:srgbClr val="393939"/>
                </a:solidFill>
                <a:latin typeface="Verdana" pitchFamily="34" charset="0"/>
                <a:ea typeface="Verdana" pitchFamily="34" charset="0"/>
              </a:rPr>
              <a:t/>
            </a:r>
            <a:br>
              <a:rPr lang="en-US" sz="1600" dirty="0">
                <a:solidFill>
                  <a:srgbClr val="393939"/>
                </a:solidFill>
                <a:latin typeface="Verdana" pitchFamily="34" charset="0"/>
                <a:ea typeface="Verdana" pitchFamily="34" charset="0"/>
              </a:rPr>
            </a:br>
            <a:r>
              <a:rPr lang="en-US" sz="1600" dirty="0">
                <a:solidFill>
                  <a:srgbClr val="393939"/>
                </a:solidFill>
                <a:latin typeface="Verdana" pitchFamily="34" charset="0"/>
                <a:ea typeface="Verdana" pitchFamily="34" charset="0"/>
              </a:rPr>
              <a:t>*The PV array power rating may exceed the controller’s Max Nominal Output Power specification by approximately 150%. The controller will limit battery current and prevent damage. Array oversizing should be considered on a case by case basis.</a:t>
            </a:r>
          </a:p>
        </p:txBody>
      </p:sp>
      <p:sp>
        <p:nvSpPr>
          <p:cNvPr id="14" name="Rectangle 13"/>
          <p:cNvSpPr/>
          <p:nvPr/>
        </p:nvSpPr>
        <p:spPr>
          <a:xfrm>
            <a:off x="8839200" y="5372100"/>
            <a:ext cx="685801" cy="1219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1658600" y="5372100"/>
            <a:ext cx="685801" cy="1219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4477999" y="5372100"/>
            <a:ext cx="685801" cy="1219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953000" y="4533900"/>
            <a:ext cx="10896600"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953000" y="4076700"/>
            <a:ext cx="10896600" cy="3810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953000" y="7505700"/>
            <a:ext cx="10896600" cy="3810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9479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MPPT CHARGE CONTOLLER</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3" name="AutoShape 2" descr="https://img.kwcdn.com/product/Fancyalgo/VirtualModelMatting/5cd8018b311974a83adecc352b588aad.jpg?imageView2/2/w/800/q/70/format/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266" name="Picture 2"/>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352800" y="2095500"/>
            <a:ext cx="13867698" cy="65960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3352800" y="4676608"/>
            <a:ext cx="13867698" cy="4668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352800" y="3162300"/>
            <a:ext cx="13867698" cy="609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352800" y="6134100"/>
            <a:ext cx="13867698" cy="7620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352800" y="7048500"/>
            <a:ext cx="13867698" cy="6858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8497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MPPT AND SUN TRACKING</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pic>
        <p:nvPicPr>
          <p:cNvPr id="11" name="Picture 2" descr="Follow the sun: How solar panels are evolving | CBC News"/>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6515100"/>
            <a:ext cx="5825066" cy="32766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3048000" y="2247900"/>
            <a:ext cx="14020800" cy="3975512"/>
          </a:xfrm>
          <a:prstGeom prst="rect">
            <a:avLst/>
          </a:prstGeom>
        </p:spPr>
        <p:txBody>
          <a:bodyPr wrap="square">
            <a:spAutoFit/>
          </a:bodyPr>
          <a:lstStyle/>
          <a:p>
            <a:pPr marL="457200" indent="-457200" algn="just">
              <a:lnSpc>
                <a:spcPct val="150000"/>
              </a:lnSpc>
              <a:buFont typeface="Wingdings" pitchFamily="2" charset="2"/>
              <a:buChar char="Ø"/>
            </a:pPr>
            <a:r>
              <a:rPr lang="en-US" sz="2400" dirty="0" smtClean="0">
                <a:latin typeface="Verdana" pitchFamily="34" charset="0"/>
                <a:ea typeface="Verdana" pitchFamily="34" charset="0"/>
              </a:rPr>
              <a:t>It should be noted that the MPPT is not the same as the sun-tracking of solar PV modules.</a:t>
            </a:r>
          </a:p>
          <a:p>
            <a:pPr algn="just">
              <a:lnSpc>
                <a:spcPct val="150000"/>
              </a:lnSpc>
            </a:pPr>
            <a:endParaRPr lang="en-US" sz="2400" dirty="0">
              <a:latin typeface="Verdana" pitchFamily="34" charset="0"/>
              <a:ea typeface="Verdana" pitchFamily="34" charset="0"/>
            </a:endParaRPr>
          </a:p>
          <a:p>
            <a:pPr marL="457200" indent="-457200" algn="just">
              <a:lnSpc>
                <a:spcPct val="150000"/>
              </a:lnSpc>
              <a:buFont typeface="Wingdings" pitchFamily="2" charset="2"/>
              <a:buChar char="Ø"/>
            </a:pPr>
            <a:r>
              <a:rPr lang="en-US" sz="2400" dirty="0">
                <a:latin typeface="Verdana" pitchFamily="34" charset="0"/>
                <a:ea typeface="Verdana" pitchFamily="34" charset="0"/>
              </a:rPr>
              <a:t>In sun-tracking, PV module are rotated mechanically so that the radiation absorbed by a module is maximum. While in the case of MPPT, electronic circuitry is used to ensure that maximum amount of generated power is transferred to the load.</a:t>
            </a:r>
          </a:p>
          <a:p>
            <a:pPr algn="just">
              <a:lnSpc>
                <a:spcPct val="150000"/>
              </a:lnSpc>
            </a:pPr>
            <a:endParaRPr lang="en-US" sz="2800" dirty="0">
              <a:latin typeface="Verdana" pitchFamily="34" charset="0"/>
              <a:ea typeface="Verdana" pitchFamily="34" charset="0"/>
            </a:endParaRPr>
          </a:p>
        </p:txBody>
      </p:sp>
    </p:spTree>
    <p:extLst>
      <p:ext uri="{BB962C8B-B14F-4D97-AF65-F5344CB8AC3E}">
        <p14:creationId xmlns:p14="http://schemas.microsoft.com/office/powerpoint/2010/main" val="3293846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EXAMPLES</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2" name="Rectangle 1"/>
          <p:cNvSpPr/>
          <p:nvPr/>
        </p:nvSpPr>
        <p:spPr>
          <a:xfrm>
            <a:off x="3003114" y="1714500"/>
            <a:ext cx="14141886" cy="2800062"/>
          </a:xfrm>
          <a:prstGeom prst="rect">
            <a:avLst/>
          </a:prstGeom>
        </p:spPr>
        <p:txBody>
          <a:bodyPr wrap="square">
            <a:spAutoFit/>
          </a:bodyPr>
          <a:lstStyle/>
          <a:p>
            <a:pPr algn="just">
              <a:lnSpc>
                <a:spcPct val="150000"/>
              </a:lnSpc>
            </a:pPr>
            <a:r>
              <a:rPr lang="en-US" sz="2000" dirty="0" smtClean="0">
                <a:latin typeface="Verdana" pitchFamily="34" charset="0"/>
                <a:ea typeface="Verdana" pitchFamily="34" charset="0"/>
              </a:rPr>
              <a:t>A house has the following DC loads rated at 12V.</a:t>
            </a:r>
          </a:p>
          <a:p>
            <a:pPr marL="342900" indent="-342900" algn="just">
              <a:lnSpc>
                <a:spcPct val="150000"/>
              </a:lnSpc>
              <a:buAutoNum type="arabicPeriod"/>
            </a:pPr>
            <a:r>
              <a:rPr lang="en-US" sz="2000" dirty="0" smtClean="0">
                <a:latin typeface="Verdana" pitchFamily="34" charset="0"/>
                <a:ea typeface="Verdana" pitchFamily="34" charset="0"/>
              </a:rPr>
              <a:t>Three 40W lights</a:t>
            </a:r>
          </a:p>
          <a:p>
            <a:pPr marL="342900" indent="-342900" algn="just">
              <a:lnSpc>
                <a:spcPct val="150000"/>
              </a:lnSpc>
              <a:buAutoNum type="arabicPeriod"/>
            </a:pPr>
            <a:r>
              <a:rPr lang="en-US" sz="2000" dirty="0" smtClean="0">
                <a:latin typeface="Verdana" pitchFamily="34" charset="0"/>
                <a:ea typeface="Verdana" pitchFamily="34" charset="0"/>
              </a:rPr>
              <a:t>A 50W fan</a:t>
            </a:r>
          </a:p>
          <a:p>
            <a:pPr marL="342900" indent="-342900" algn="just">
              <a:lnSpc>
                <a:spcPct val="150000"/>
              </a:lnSpc>
              <a:buAutoNum type="arabicPeriod"/>
            </a:pPr>
            <a:endParaRPr lang="en-US" sz="2000" dirty="0">
              <a:latin typeface="Verdana" pitchFamily="34" charset="0"/>
              <a:ea typeface="Verdana" pitchFamily="34" charset="0"/>
            </a:endParaRPr>
          </a:p>
          <a:p>
            <a:pPr algn="just">
              <a:lnSpc>
                <a:spcPct val="150000"/>
              </a:lnSpc>
            </a:pPr>
            <a:r>
              <a:rPr lang="en-US" sz="2000" dirty="0" smtClean="0">
                <a:latin typeface="Verdana" pitchFamily="34" charset="0"/>
                <a:ea typeface="Verdana" pitchFamily="34" charset="0"/>
              </a:rPr>
              <a:t>All the loads are to be powered simultaneously using two parallel connected modules. Each module has peak current of 2.5A and short circuit current of 3.5A. Choose the appropriate PWM charge controller.</a:t>
            </a:r>
            <a:endParaRPr lang="en-US" sz="2000" dirty="0">
              <a:latin typeface="Verdana" pitchFamily="34" charset="0"/>
              <a:ea typeface="Verdana" pitchFamily="34" charset="0"/>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9280" t="19680" r="50000" b="10880"/>
          <a:stretch/>
        </p:blipFill>
        <p:spPr bwMode="auto">
          <a:xfrm>
            <a:off x="15423714" y="6307932"/>
            <a:ext cx="1416486" cy="2415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7840" r="46480" b="21360"/>
          <a:stretch/>
        </p:blipFill>
        <p:spPr bwMode="auto">
          <a:xfrm>
            <a:off x="12558594" y="6034939"/>
            <a:ext cx="254889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8708" t="-1284" r="16390" b="-164"/>
          <a:stretch/>
        </p:blipFill>
        <p:spPr bwMode="auto">
          <a:xfrm>
            <a:off x="4222314" y="5859578"/>
            <a:ext cx="2090838" cy="3093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3438539" y="5651951"/>
            <a:ext cx="1135247" cy="400110"/>
          </a:xfrm>
          <a:prstGeom prst="rect">
            <a:avLst/>
          </a:prstGeom>
        </p:spPr>
        <p:txBody>
          <a:bodyPr wrap="none">
            <a:spAutoFit/>
          </a:bodyPr>
          <a:lstStyle/>
          <a:p>
            <a:r>
              <a:rPr lang="en-US" sz="2000" dirty="0" smtClean="0">
                <a:latin typeface="Verdana" pitchFamily="34" charset="0"/>
                <a:ea typeface="Verdana" pitchFamily="34" charset="0"/>
              </a:rPr>
              <a:t>1-50W </a:t>
            </a:r>
            <a:endParaRPr lang="en-US" sz="2000" dirty="0"/>
          </a:p>
        </p:txBody>
      </p:sp>
      <p:sp>
        <p:nvSpPr>
          <p:cNvPr id="17" name="Rectangle 16"/>
          <p:cNvSpPr/>
          <p:nvPr/>
        </p:nvSpPr>
        <p:spPr>
          <a:xfrm>
            <a:off x="15799530" y="5608118"/>
            <a:ext cx="1135247" cy="400110"/>
          </a:xfrm>
          <a:prstGeom prst="rect">
            <a:avLst/>
          </a:prstGeom>
        </p:spPr>
        <p:txBody>
          <a:bodyPr wrap="none">
            <a:spAutoFit/>
          </a:bodyPr>
          <a:lstStyle/>
          <a:p>
            <a:r>
              <a:rPr lang="en-US" sz="2000" dirty="0">
                <a:latin typeface="Verdana" pitchFamily="34" charset="0"/>
                <a:ea typeface="Verdana" pitchFamily="34" charset="0"/>
              </a:rPr>
              <a:t>3</a:t>
            </a:r>
            <a:r>
              <a:rPr lang="en-US" sz="2000" dirty="0" smtClean="0">
                <a:latin typeface="Verdana" pitchFamily="34" charset="0"/>
                <a:ea typeface="Verdana" pitchFamily="34" charset="0"/>
              </a:rPr>
              <a:t>-40W </a:t>
            </a:r>
            <a:endParaRPr lang="en-US" sz="2000" dirty="0"/>
          </a:p>
        </p:txBody>
      </p:sp>
      <p:sp>
        <p:nvSpPr>
          <p:cNvPr id="18" name="Rectangle 17"/>
          <p:cNvSpPr/>
          <p:nvPr/>
        </p:nvSpPr>
        <p:spPr>
          <a:xfrm>
            <a:off x="4526454" y="4991100"/>
            <a:ext cx="1721946" cy="400110"/>
          </a:xfrm>
          <a:prstGeom prst="rect">
            <a:avLst/>
          </a:prstGeom>
        </p:spPr>
        <p:txBody>
          <a:bodyPr wrap="none">
            <a:spAutoFit/>
          </a:bodyPr>
          <a:lstStyle/>
          <a:p>
            <a:r>
              <a:rPr lang="en-US" sz="2000" dirty="0" err="1" smtClean="0">
                <a:latin typeface="Verdana" pitchFamily="34" charset="0"/>
                <a:ea typeface="Verdana" pitchFamily="34" charset="0"/>
              </a:rPr>
              <a:t>Isc</a:t>
            </a:r>
            <a:r>
              <a:rPr lang="en-US" sz="2000" dirty="0" smtClean="0">
                <a:latin typeface="Verdana" pitchFamily="34" charset="0"/>
                <a:ea typeface="Verdana" pitchFamily="34" charset="0"/>
              </a:rPr>
              <a:t> = 3.5 A </a:t>
            </a:r>
            <a:endParaRPr lang="en-US" sz="2000" dirty="0"/>
          </a:p>
        </p:txBody>
      </p:sp>
      <p:sp>
        <p:nvSpPr>
          <p:cNvPr id="19" name="Rectangle 18"/>
          <p:cNvSpPr/>
          <p:nvPr/>
        </p:nvSpPr>
        <p:spPr>
          <a:xfrm>
            <a:off x="4374714" y="5396342"/>
            <a:ext cx="1866217" cy="400110"/>
          </a:xfrm>
          <a:prstGeom prst="rect">
            <a:avLst/>
          </a:prstGeom>
        </p:spPr>
        <p:txBody>
          <a:bodyPr wrap="none">
            <a:spAutoFit/>
          </a:bodyPr>
          <a:lstStyle/>
          <a:p>
            <a:r>
              <a:rPr lang="en-US" sz="2000" dirty="0" smtClean="0">
                <a:latin typeface="Verdana" pitchFamily="34" charset="0"/>
                <a:ea typeface="Verdana" pitchFamily="34" charset="0"/>
              </a:rPr>
              <a:t>Imp = 2.5 A </a:t>
            </a:r>
            <a:endParaRPr lang="en-US" sz="2000" dirty="0"/>
          </a:p>
        </p:txBody>
      </p:sp>
      <p:pic>
        <p:nvPicPr>
          <p:cNvPr id="20"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11465" t="28620" r="9605" b="27436"/>
          <a:stretch/>
        </p:blipFill>
        <p:spPr bwMode="auto">
          <a:xfrm>
            <a:off x="8184713" y="6540838"/>
            <a:ext cx="3502011" cy="1949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0"/>
          <p:cNvSpPr/>
          <p:nvPr/>
        </p:nvSpPr>
        <p:spPr>
          <a:xfrm>
            <a:off x="8246974" y="5295900"/>
            <a:ext cx="3259226" cy="400110"/>
          </a:xfrm>
          <a:prstGeom prst="rect">
            <a:avLst/>
          </a:prstGeom>
        </p:spPr>
        <p:txBody>
          <a:bodyPr wrap="none">
            <a:spAutoFit/>
          </a:bodyPr>
          <a:lstStyle/>
          <a:p>
            <a:r>
              <a:rPr lang="en-US" sz="2000" dirty="0" smtClean="0">
                <a:latin typeface="Verdana" pitchFamily="34" charset="0"/>
                <a:ea typeface="Verdana" pitchFamily="34" charset="0"/>
              </a:rPr>
              <a:t>PWM Charge Controller </a:t>
            </a:r>
            <a:endParaRPr lang="en-US" sz="2000" dirty="0"/>
          </a:p>
        </p:txBody>
      </p:sp>
      <p:sp>
        <p:nvSpPr>
          <p:cNvPr id="22" name="Rectangle 21"/>
          <p:cNvSpPr/>
          <p:nvPr/>
        </p:nvSpPr>
        <p:spPr>
          <a:xfrm>
            <a:off x="8305800" y="5676900"/>
            <a:ext cx="3198311" cy="400110"/>
          </a:xfrm>
          <a:prstGeom prst="rect">
            <a:avLst/>
          </a:prstGeom>
        </p:spPr>
        <p:txBody>
          <a:bodyPr wrap="none">
            <a:spAutoFit/>
          </a:bodyPr>
          <a:lstStyle/>
          <a:p>
            <a:r>
              <a:rPr lang="en-US" sz="2000" b="1" dirty="0" smtClean="0">
                <a:solidFill>
                  <a:srgbClr val="FF0000"/>
                </a:solidFill>
                <a:latin typeface="Verdana" pitchFamily="34" charset="0"/>
                <a:ea typeface="Verdana" pitchFamily="34" charset="0"/>
              </a:rPr>
              <a:t>PV Input Current = ?</a:t>
            </a:r>
            <a:endParaRPr lang="en-US" sz="2000" b="1" dirty="0">
              <a:solidFill>
                <a:srgbClr val="FF0000"/>
              </a:solidFill>
            </a:endParaRPr>
          </a:p>
        </p:txBody>
      </p:sp>
      <p:sp>
        <p:nvSpPr>
          <p:cNvPr id="23" name="Rectangle 22"/>
          <p:cNvSpPr/>
          <p:nvPr/>
        </p:nvSpPr>
        <p:spPr>
          <a:xfrm>
            <a:off x="3003114" y="7033832"/>
            <a:ext cx="1042273" cy="707886"/>
          </a:xfrm>
          <a:prstGeom prst="rect">
            <a:avLst/>
          </a:prstGeom>
        </p:spPr>
        <p:txBody>
          <a:bodyPr wrap="none">
            <a:spAutoFit/>
          </a:bodyPr>
          <a:lstStyle/>
          <a:p>
            <a:r>
              <a:rPr lang="en-US" sz="4000" dirty="0" smtClean="0">
                <a:latin typeface="Verdana" pitchFamily="34" charset="0"/>
                <a:ea typeface="Verdana" pitchFamily="34" charset="0"/>
              </a:rPr>
              <a:t>2 X</a:t>
            </a:r>
            <a:endParaRPr lang="en-US" sz="4000" dirty="0"/>
          </a:p>
        </p:txBody>
      </p:sp>
      <p:sp>
        <p:nvSpPr>
          <p:cNvPr id="24" name="Rectangle 23"/>
          <p:cNvSpPr/>
          <p:nvPr/>
        </p:nvSpPr>
        <p:spPr>
          <a:xfrm>
            <a:off x="8077200" y="6076986"/>
            <a:ext cx="3701654" cy="400110"/>
          </a:xfrm>
          <a:prstGeom prst="rect">
            <a:avLst/>
          </a:prstGeom>
        </p:spPr>
        <p:txBody>
          <a:bodyPr wrap="none">
            <a:spAutoFit/>
          </a:bodyPr>
          <a:lstStyle/>
          <a:p>
            <a:r>
              <a:rPr lang="en-US" sz="2000" b="1" dirty="0" smtClean="0">
                <a:solidFill>
                  <a:srgbClr val="FF0000"/>
                </a:solidFill>
                <a:latin typeface="Verdana" pitchFamily="34" charset="0"/>
                <a:ea typeface="Verdana" pitchFamily="34" charset="0"/>
              </a:rPr>
              <a:t>Load Output Current = ?</a:t>
            </a:r>
            <a:endParaRPr lang="en-US" sz="2000" b="1" dirty="0">
              <a:solidFill>
                <a:srgbClr val="FF0000"/>
              </a:solidFill>
            </a:endParaRPr>
          </a:p>
        </p:txBody>
      </p:sp>
      <p:sp>
        <p:nvSpPr>
          <p:cNvPr id="29" name="Rectangle 28"/>
          <p:cNvSpPr/>
          <p:nvPr/>
        </p:nvSpPr>
        <p:spPr>
          <a:xfrm>
            <a:off x="13335000" y="8957269"/>
            <a:ext cx="3163045" cy="400110"/>
          </a:xfrm>
          <a:prstGeom prst="rect">
            <a:avLst/>
          </a:prstGeom>
        </p:spPr>
        <p:txBody>
          <a:bodyPr wrap="none">
            <a:spAutoFit/>
          </a:bodyPr>
          <a:lstStyle/>
          <a:p>
            <a:r>
              <a:rPr lang="en-US" sz="2000" b="1" dirty="0" smtClean="0">
                <a:solidFill>
                  <a:srgbClr val="FF0000"/>
                </a:solidFill>
                <a:latin typeface="Verdana" pitchFamily="34" charset="0"/>
                <a:ea typeface="Verdana" pitchFamily="34" charset="0"/>
              </a:rPr>
              <a:t>Total Load Power= ?</a:t>
            </a:r>
            <a:endParaRPr lang="en-US" sz="2000" b="1" dirty="0">
              <a:solidFill>
                <a:srgbClr val="FF0000"/>
              </a:solidFill>
            </a:endParaRPr>
          </a:p>
        </p:txBody>
      </p:sp>
      <p:sp>
        <p:nvSpPr>
          <p:cNvPr id="30" name="Rectangle 29"/>
          <p:cNvSpPr/>
          <p:nvPr/>
        </p:nvSpPr>
        <p:spPr>
          <a:xfrm>
            <a:off x="4267200" y="9086790"/>
            <a:ext cx="2000869" cy="400110"/>
          </a:xfrm>
          <a:prstGeom prst="rect">
            <a:avLst/>
          </a:prstGeom>
        </p:spPr>
        <p:txBody>
          <a:bodyPr wrap="none">
            <a:spAutoFit/>
          </a:bodyPr>
          <a:lstStyle/>
          <a:p>
            <a:r>
              <a:rPr lang="en-US" sz="2000" b="1" dirty="0" smtClean="0">
                <a:solidFill>
                  <a:srgbClr val="FF0000"/>
                </a:solidFill>
                <a:latin typeface="Verdana" pitchFamily="34" charset="0"/>
                <a:ea typeface="Verdana" pitchFamily="34" charset="0"/>
              </a:rPr>
              <a:t>Total </a:t>
            </a:r>
            <a:r>
              <a:rPr lang="en-US" sz="2000" b="1" dirty="0" err="1" smtClean="0">
                <a:solidFill>
                  <a:srgbClr val="FF0000"/>
                </a:solidFill>
                <a:latin typeface="Verdana" pitchFamily="34" charset="0"/>
                <a:ea typeface="Verdana" pitchFamily="34" charset="0"/>
              </a:rPr>
              <a:t>Isc</a:t>
            </a:r>
            <a:r>
              <a:rPr lang="en-US" sz="2000" b="1" dirty="0" smtClean="0">
                <a:solidFill>
                  <a:srgbClr val="FF0000"/>
                </a:solidFill>
                <a:latin typeface="Verdana" pitchFamily="34" charset="0"/>
                <a:ea typeface="Verdana" pitchFamily="34" charset="0"/>
              </a:rPr>
              <a:t> = ?</a:t>
            </a:r>
            <a:endParaRPr lang="en-US" sz="2000" b="1" dirty="0">
              <a:solidFill>
                <a:srgbClr val="FF0000"/>
              </a:solidFill>
            </a:endParaRPr>
          </a:p>
        </p:txBody>
      </p:sp>
      <p:sp>
        <p:nvSpPr>
          <p:cNvPr id="31" name="Rectangle 30"/>
          <p:cNvSpPr/>
          <p:nvPr/>
        </p:nvSpPr>
        <p:spPr>
          <a:xfrm>
            <a:off x="4267200" y="9467790"/>
            <a:ext cx="2148345" cy="400110"/>
          </a:xfrm>
          <a:prstGeom prst="rect">
            <a:avLst/>
          </a:prstGeom>
        </p:spPr>
        <p:txBody>
          <a:bodyPr wrap="none">
            <a:spAutoFit/>
          </a:bodyPr>
          <a:lstStyle/>
          <a:p>
            <a:r>
              <a:rPr lang="en-US" sz="2000" b="1" dirty="0" smtClean="0">
                <a:solidFill>
                  <a:srgbClr val="FF0000"/>
                </a:solidFill>
                <a:latin typeface="Verdana" pitchFamily="34" charset="0"/>
                <a:ea typeface="Verdana" pitchFamily="34" charset="0"/>
              </a:rPr>
              <a:t>Total Imp = ?</a:t>
            </a:r>
            <a:endParaRPr lang="en-US" sz="2000" b="1" dirty="0">
              <a:solidFill>
                <a:srgbClr val="FF0000"/>
              </a:solidFill>
            </a:endParaRPr>
          </a:p>
        </p:txBody>
      </p:sp>
    </p:spTree>
    <p:extLst>
      <p:ext uri="{BB962C8B-B14F-4D97-AF65-F5344CB8AC3E}">
        <p14:creationId xmlns:p14="http://schemas.microsoft.com/office/powerpoint/2010/main" val="4068831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Sun GIFs - Find &amp; Share on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246245" y="6210300"/>
            <a:ext cx="2726555" cy="27265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474" y="1790700"/>
            <a:ext cx="2967228"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5"/>
            <a:stretch>
              <a:fillRect/>
            </a:stretch>
          </a:blipFill>
        </p:spPr>
        <p:txBody>
          <a:bodyPr/>
          <a:lstStyle/>
          <a:p>
            <a:endParaRPr lang="en-US"/>
          </a:p>
        </p:txBody>
      </p:sp>
      <p:sp>
        <p:nvSpPr>
          <p:cNvPr id="3" name="AutoShape 4" descr="data:image/png;base64,iVBORw0KGgoAAAANSUhEUgAAAGQAAABkCAMAAABHPGVmAAAAqFBMVEX////u7u7t7e0AAP7s7Ozw8PD39/f9/f309PT29vb7+/v+/v7v7+/5+fn8/Pz19fX6+vrz8/P4+Pjx8fHy8vL///r19e3///b6++0qK/v5+fQ8PfpMTfkOEPwgIftiZPeUlfy7vPfl5vaLjPnc3fni4+1UVvvv7/t0d/SUlvRwcfm1tPzExfS8vfLJyu+pqfuDhPdcXfnW1fsvMPd9f/hERfxtbfyvsfLV3ua2AAAKZklEQVRogb1aaYObOA82xoC5jwBJM5Npm2Y6PebYbXfa///PXskSwQZytNt9+TCayMZCto7HsoUIPC+LhIg8z1sJIRrpyRBo7XkKSJoRuxjZsgIK7ABIBW/VQDWwE6AtDIa9lSc10BDeyoH+34R4JETaQlrpClEsRNJo3lGINEKgd0Jvedy7JiEKhRSrIFhVRVEFQaCLomiyIIiB1kGQAUmguQWaAzsEqqFbDjRjNr9VQm9gJy0MBj+rjNghsJuiEBK0SHHKUvgu+MwSBJfj5yI74c+NWfkV/AYSwVe3QHPWHdheAYOxkjkPBkoKNRESz4UUPPFnhDTEzljIakGIyKQ0QtRECLELoEaIohle8XJBLxSCbxkhUpImUpIQeRSi86rKS63LpKoqrXUMJATaABsINuPPEtgx0JB664qakd0Quyrnb8FgeazrRetqLOviGU4m1iXJVoflKtm6cF1wJtm6YDBVie5P+Yk86Sdd9A6EwFSiEElT2SjJfiJJEykD85pUpIkkTWC5UBMp2U8kaQKDGU0k+0mweX/nizDGJwzj0pDhp/ln8jMeif3zTHO43r/1fX+0LjPxUhk/UfRdcmpdkq2LlITPJeuSyrIuwbqDdXnb92/8QcglP8ku+km45Cf9CtW4QhMTieDLHU3UoIlyNFGkiSRNqv5pRzLuhPGRPM/R2pEaZ2BqsZHGzG6AamoOJ+yS2NC83X4gEf7rwVgXmbBcjsKDdXmL1uVJJwqzdRWqv79lGR8fxH+TT6LNT54q/1Nn8snMT9SCn+S8XKgJm9DgJ/YqBqRJOkyV/7k3CuZJUtVtq5MqSVZtGydJErdtC+wE2DVwc/hZMruB3hpoUSUVEA3NTUtvaXqrarf3XwYZX7ukbFuyruBEFPbYTyb5hJYrmkVhk09Ef7gZZDwu5ZOZEG9RyMl8YoQ8DSLuntcsxCvSNFrh6qbojF4MNIbuCVBc3SgVCVDN7FykaYuhFt7CRU9TkQMNoRkXPRHdyyDjzXNfAhtsQkSYlpMowmReR1HUQNYOgWrM8VGEEKAGWjG7xBwPFEgLBHN8yewKeuvNX4MMf9+lIfW2TfhX0Eq2jFa2fx/1uBcjWrnSTxJ5UogeV/HhKOPmsBUTcFekBi20MIUkJDVel8LEo5DULJdha14uTJjI9mi5SuOj+9vjmh96ZJOQVKgUv0spCpCKA6RSJtQpRQFScYBUHCAVBUjFAVKZALm9vxvXA92XBtPQ+c+F+sNu1APZ3hR3UZC4DIlOOSMI+XbUY/fcCxd3BWC+ResaZEwGmRqISuargc0GGQGCDYCdMNsYfTfq4T/2q5QGi8m6zXp4KX6XUhQgFQVInnhPKQr1xK6BopJqXEVUcvt8FOE/IZAgNg5WXW/C50N99zjq8SKWtg4c6o9Jy4VE2RwSTUI9CPk2yviA6zFCIkrYuQYs1MCjY0NDpiWRJiaaAzvkZqR1fHyrXB/GufqyDnPoFTu9nVCPWJS3DmrJutxQPwDu7nnU41ZYkOjXtg7n/eTw5ijj5sGCRN7C1sFYPCdT6YI7eQ7c7UcZ/rdOHCFRroatgxRhCQ8iSiAGaI5UN8Q2zdqwm5KbmYTb/RhL/Mf1ZDB4S8PfBUh00bqG5cL1GGMigIZuBrjhrX/vJ+HHUcYPcXqLnV0FiSxNlAXuLD2+P4gjJAJN2ONJk7ZCSASPATc1QaK6JkhE7Lyta4REITQ3iH2gGUheb7+MMnb7LfQ2kAgo9a5xsLKtZ5DI3WK7kMiNwmn/YZThfx0gUfqbfrK8xRYvloxP862D7SepWNw68CbAZMblTdCTJeNj0R03QdIFtlrJERIFCIkKkzRCoAYSFRGXPaIqCzJmQ04pomBrBSx/d+iDDNhYLFlFpjekGhgsM+zfhkT3N5aQr+vzBZxTfnJBSG85CHjIcYu9LARzbABQ1UxXGqUNzgvQOlgB5kkLgoppwmycxSpNu38sGRAWywzZEc59kJregQZqpiuNBGCuKMJyFIyEEx9DWwy06JKHe7nq4Sfk+EwzuzEj9e8tGf5Tz58VBElqECzk+BSLVzgYyD+F6vvgM07I6+emm6P63kINmAudrcOpKtFUSBxkRx/Y/ZzVu+r77/Zkdd5FIVkClmcgEdgragh0q95ao7x0ARlkjHU4AFBrK5pgDsnI6GsCUri4aMZNQIMRJAIfSp0AGXiv9ij+T/ZTgkSy/2k3fthoMdszTgPk3IR7O9fRx1qhXva2F/q32XXV1AESsTNm+9eJDP8mGf3EU7d203PrLe7jXT+x47nGCL35MpWBOQ+a2xAD9/ovu+HDlrJA3JrkYHJGMksOC7WVakFKoDlAdo82e7cRTm1FFmM+swPkUqh/NxPybksmHAQO+2krTleJTkAi0MQIcacEn7t7Slr9J5v7pecqkVyudx0h0QBwLNwTNscKz/F5WQNK0msnnOz2+YB/mDhoacRWJwC3EwDxuVEeTLwNsjDjXqpBnvYTmuHbiZSnXsadHQj81+6qaurgJw64Y4dwP9r3327U1pksUzjBnbddFz56/OgnqImm/UEZ24g/hul/dIX4D92DHXv9T+v4uLsoh7dCs+koNQ2mY2LPADeFesSinydL3/2wf77Zi7Gaesm6TkOi6sYR8uPJlXmxmjqDRIvFAnfCds4ivaazYsFKKcklBvL4sViAabldrhJtHM9zn+ctJuyoWjmbcgOJrE15c6wSnaymelMLs+Zu41Hxd1JNbZej8LmtQ/f5hIzdIfi107lzxYL8+7KQd3axQPMqGj+hks+0WCABc6VUHkwh/XklF5ZMvan/uijj+31mlwe5SmXKg8QOBFUNh/Lg2UJnttktCfnacwHHmHDlFjqvhURjlah/WZDxZuNWieRFSDRUiepoLOywQQKwXAVTUAHP4zYIorFKlLPRo/lWVBpt2XyPVSK0E1gXrAiY8iAXYLk8uGBgf3fz8qA2+1VTzc14cU150KPy4IXdr9jPVuUZKwLzaurUhF0/kWcPmPsprPjUmyhIzpiM1VROWotbB7vqbyARUIN92nYFpNpOQv5uX+IOeAVvJXQYUFLv4azAQKIVsUNin90zUtnBiS1v9+cOzuQk1McXQz3vfjsLIO1+rsXVB8xTSHRqH2/Y30Y1Vv2JA+ZwKWmNQvC8qylPn441+Zrna/eyLs2ZWumeqYV81FaePFOzayvKqa3wOZ+nOK3cHHCqauXUVhI+HdTMxmNAcc3WYVolao19/bPpY/HbFzEuVomy/Xd/975fPgI8Ce4cTZzz4OVj4u7j3WE7b2641/SweX72fLYG6dFOr3uv+qUapBz9ZNG6roFE422PVXbu4Ky6duvAlxFm9S7vXL2L/SR384lYyCeVpvsTDV+r4PsT1eS2RW6cYbyM0aKPUG/NdzQaegtvdJDDUTP0/vUDZs+upk4PmH8DEomFaqq89iJGLea3ooppPrGEpNbpHDsjXymZJC2EPUvOmFV8zyihW0nleP0Iy1DIrsyBZlFg6m+su0wBsSGZZyGxg4rYLbGHwX7r7FdeQit//tThyi32v78VdV7I/wDrpfd4ldI/j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7" descr="data:image/png;base64,iVBORw0KGgoAAAANSUhEUgAAAGQAAABkCAMAAABHPGVmAAAAqFBMVEX////u7u7t7e0AAP7s7Ozw8PD39/f9/f309PT29vb7+/v+/v7v7+/5+fn8/Pz19fX6+vrz8/P4+Pjx8fHy8vL///r19e3///b6++0qK/v5+fQ8PfpMTfkOEPwgIftiZPeUlfy7vPfl5vaLjPnc3fni4+1UVvvv7/t0d/SUlvRwcfm1tPzExfS8vfLJyu+pqfuDhPdcXfnW1fsvMPd9f/hERfxtbfyvsfLV3ua2AAAKZklEQVRogb1aaYObOA82xoC5jwBJM5Npm2Y6PebYbXfa///PXskSwQZytNt9+TCayMZCto7HsoUIPC+LhIg8z1sJIRrpyRBo7XkKSJoRuxjZsgIK7ABIBW/VQDWwE6AtDIa9lSc10BDeyoH+34R4JETaQlrpClEsRNJo3lGINEKgd0Jvedy7JiEKhRSrIFhVRVEFQaCLomiyIIiB1kGQAUmguQWaAzsEqqFbDjRjNr9VQm9gJy0MBj+rjNghsJuiEBK0SHHKUvgu+MwSBJfj5yI74c+NWfkV/AYSwVe3QHPWHdheAYOxkjkPBkoKNRESz4UUPPFnhDTEzljIakGIyKQ0QtRECLELoEaIohle8XJBLxSCbxkhUpImUpIQeRSi86rKS63LpKoqrXUMJATaABsINuPPEtgx0JB664qakd0Quyrnb8FgeazrRetqLOviGU4m1iXJVoflKtm6cF1wJtm6YDBVie5P+Yk86Sdd9A6EwFSiEElT2SjJfiJJEykD85pUpIkkTWC5UBMp2U8kaQKDGU0k+0mweX/nizDGJwzj0pDhp/ln8jMeif3zTHO43r/1fX+0LjPxUhk/UfRdcmpdkq2LlITPJeuSyrIuwbqDdXnb92/8QcglP8ku+km45Cf9CtW4QhMTieDLHU3UoIlyNFGkiSRNqv5pRzLuhPGRPM/R2pEaZ2BqsZHGzG6AamoOJ+yS2NC83X4gEf7rwVgXmbBcjsKDdXmL1uVJJwqzdRWqv79lGR8fxH+TT6LNT54q/1Nn8snMT9SCn+S8XKgJm9DgJ/YqBqRJOkyV/7k3CuZJUtVtq5MqSVZtGydJErdtC+wE2DVwc/hZMruB3hpoUSUVEA3NTUtvaXqrarf3XwYZX7ukbFuyruBEFPbYTyb5hJYrmkVhk09Ef7gZZDwu5ZOZEG9RyMl8YoQ8DSLuntcsxCvSNFrh6qbojF4MNIbuCVBc3SgVCVDN7FykaYuhFt7CRU9TkQMNoRkXPRHdyyDjzXNfAhtsQkSYlpMowmReR1HUQNYOgWrM8VGEEKAGWjG7xBwPFEgLBHN8yewKeuvNX4MMf9+lIfW2TfhX0Eq2jFa2fx/1uBcjWrnSTxJ5UogeV/HhKOPmsBUTcFekBi20MIUkJDVel8LEo5DULJdha14uTJjI9mi5SuOj+9vjmh96ZJOQVKgUv0spCpCKA6RSJtQpRQFScYBUHCAVBUjFAVKZALm9vxvXA92XBtPQ+c+F+sNu1APZ3hR3UZC4DIlOOSMI+XbUY/fcCxd3BWC+ResaZEwGmRqISuargc0GGQGCDYCdMNsYfTfq4T/2q5QGi8m6zXp4KX6XUhQgFQVInnhPKQr1xK6BopJqXEVUcvt8FOE/IZAgNg5WXW/C50N99zjq8SKWtg4c6o9Jy4VE2RwSTUI9CPk2yviA6zFCIkrYuQYs1MCjY0NDpiWRJiaaAzvkZqR1fHyrXB/GufqyDnPoFTu9nVCPWJS3DmrJutxQPwDu7nnU41ZYkOjXtg7n/eTw5ijj5sGCRN7C1sFYPCdT6YI7eQ7c7UcZ/rdOHCFRroatgxRhCQ8iSiAGaI5UN8Q2zdqwm5KbmYTb/RhL/Mf1ZDB4S8PfBUh00bqG5cL1GGMigIZuBrjhrX/vJ+HHUcYPcXqLnV0FiSxNlAXuLD2+P4gjJAJN2ONJk7ZCSASPATc1QaK6JkhE7Lyta4REITQ3iH2gGUheb7+MMnb7LfQ2kAgo9a5xsLKtZ5DI3WK7kMiNwmn/YZThfx0gUfqbfrK8xRYvloxP862D7SepWNw68CbAZMblTdCTJeNj0R03QdIFtlrJERIFCIkKkzRCoAYSFRGXPaIqCzJmQ04pomBrBSx/d+iDDNhYLFlFpjekGhgsM+zfhkT3N5aQr+vzBZxTfnJBSG85CHjIcYu9LARzbABQ1UxXGqUNzgvQOlgB5kkLgoppwmycxSpNu38sGRAWywzZEc59kJregQZqpiuNBGCuKMJyFIyEEx9DWwy06JKHe7nq4Sfk+EwzuzEj9e8tGf5Tz58VBElqECzk+BSLVzgYyD+F6vvgM07I6+emm6P63kINmAudrcOpKtFUSBxkRx/Y/ZzVu+r77/Zkdd5FIVkClmcgEdgragh0q95ao7x0ARlkjHU4AFBrK5pgDsnI6GsCUri4aMZNQIMRJAIfSp0AGXiv9ij+T/ZTgkSy/2k3fthoMdszTgPk3IR7O9fRx1qhXva2F/q32XXV1AESsTNm+9eJDP8mGf3EU7d203PrLe7jXT+x47nGCL35MpWBOQ+a2xAD9/ovu+HDlrJA3JrkYHJGMksOC7WVakFKoDlAdo82e7cRTm1FFmM+swPkUqh/NxPybksmHAQO+2krTleJTkAi0MQIcacEn7t7Slr9J5v7pecqkVyudx0h0QBwLNwTNscKz/F5WQNK0msnnOz2+YB/mDhoacRWJwC3EwDxuVEeTLwNsjDjXqpBnvYTmuHbiZSnXsadHQj81+6qaurgJw64Y4dwP9r3327U1pksUzjBnbddFz56/OgnqImm/UEZ24g/hul/dIX4D92DHXv9T+v4uLsoh7dCs+koNQ2mY2LPADeFesSinydL3/2wf77Zi7Gaesm6TkOi6sYR8uPJlXmxmjqDRIvFAnfCds4ivaazYsFKKcklBvL4sViAabldrhJtHM9zn+ctJuyoWjmbcgOJrE15c6wSnaymelMLs+Zu41Hxd1JNbZej8LmtQ/f5hIzdIfi107lzxYL8+7KQd3axQPMqGj+hks+0WCABc6VUHkwh/XklF5ZMvan/uijj+31mlwe5SmXKg8QOBFUNh/Lg2UJnttktCfnacwHHmHDlFjqvhURjlah/WZDxZuNWieRFSDRUiepoLOywQQKwXAVTUAHP4zYIorFKlLPRo/lWVBpt2XyPVSK0E1gXrAiY8iAXYLk8uGBgf3fz8qA2+1VTzc14cU150KPy4IXdr9jPVuUZKwLzaurUhF0/kWcPmPsprPjUmyhIzpiM1VROWotbB7vqbyARUIN92nYFpNpOQv5uX+IOeAVvJXQYUFLv4azAQKIVsUNin90zUtnBiS1v9+cOzuQk1McXQz3vfjsLIO1+rsXVB8xTSHRqH2/Y30Y1Vv2JA+ZwKWmNQvC8qylPn441+Zrna/eyLs2ZWumeqYV81FaePFOzayvKqa3wOZ+nOK3cHHCqauXUVhI+HdTMxmNAcc3WYVolao19/bPpY/HbFzEuVomy/Xd/975fPgI8Ce4cTZzz4OVj4u7j3WE7b2641/SweX72fLYG6dFOr3uv+qUapBz9ZNG6roFE422PVXbu4Ky6duvAlxFm9S7vXL2L/SR384lYyCeVpvsTDV+r4PsT1eS2RW6cYbyM0aKPUG/NdzQaegtvdJDDUTP0/vUDZs+upk4PmH8DEomFaqq89iJGLea3ooppPrGEpNbpHDsjXymZJC2EPUvOmFV8zyihW0nleP0Iy1DIrsyBZlFg6m+su0wBsSGZZyGxg4rYLbGHwX7r7FdeQit//tThyi32v78VdV7I/wDrpfd4ldI/j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4953000" y="6282035"/>
            <a:ext cx="2895600" cy="461665"/>
          </a:xfrm>
          <a:prstGeom prst="rect">
            <a:avLst/>
          </a:prstGeom>
        </p:spPr>
        <p:txBody>
          <a:bodyPr wrap="square">
            <a:spAutoFit/>
          </a:bodyPr>
          <a:lstStyle/>
          <a:p>
            <a:r>
              <a:rPr lang="en-US" sz="2400" b="1" dirty="0" smtClean="0">
                <a:latin typeface="Verdana" pitchFamily="34" charset="0"/>
                <a:ea typeface="Verdana" pitchFamily="34" charset="0"/>
              </a:rPr>
              <a:t>PV Modules</a:t>
            </a:r>
            <a:endParaRPr lang="en-US" sz="2400" b="1" dirty="0">
              <a:latin typeface="Verdana" pitchFamily="34" charset="0"/>
              <a:ea typeface="Verdana" pitchFamily="34" charset="0"/>
            </a:endParaRPr>
          </a:p>
        </p:txBody>
      </p:sp>
      <p:sp>
        <p:nvSpPr>
          <p:cNvPr id="35" name="Rectangle 34"/>
          <p:cNvSpPr/>
          <p:nvPr/>
        </p:nvSpPr>
        <p:spPr>
          <a:xfrm>
            <a:off x="12649200" y="8572500"/>
            <a:ext cx="3733800" cy="461665"/>
          </a:xfrm>
          <a:prstGeom prst="rect">
            <a:avLst/>
          </a:prstGeom>
        </p:spPr>
        <p:txBody>
          <a:bodyPr wrap="square">
            <a:spAutoFit/>
          </a:bodyPr>
          <a:lstStyle/>
          <a:p>
            <a:r>
              <a:rPr lang="en-US" sz="2400" b="1" dirty="0" smtClean="0">
                <a:latin typeface="Verdana" pitchFamily="34" charset="0"/>
                <a:ea typeface="Verdana" pitchFamily="34" charset="0"/>
              </a:rPr>
              <a:t>Storage Battery</a:t>
            </a:r>
            <a:endParaRPr lang="en-US" sz="2400" b="1" dirty="0">
              <a:latin typeface="Verdana" pitchFamily="34" charset="0"/>
              <a:ea typeface="Verdana" pitchFamily="34" charset="0"/>
            </a:endParaRPr>
          </a:p>
        </p:txBody>
      </p:sp>
      <p:sp>
        <p:nvSpPr>
          <p:cNvPr id="37" name="Rectangle 36"/>
          <p:cNvSpPr/>
          <p:nvPr/>
        </p:nvSpPr>
        <p:spPr>
          <a:xfrm>
            <a:off x="9448799" y="5067300"/>
            <a:ext cx="3633190" cy="461665"/>
          </a:xfrm>
          <a:prstGeom prst="rect">
            <a:avLst/>
          </a:prstGeom>
        </p:spPr>
        <p:txBody>
          <a:bodyPr wrap="square">
            <a:spAutoFit/>
          </a:bodyPr>
          <a:lstStyle/>
          <a:p>
            <a:r>
              <a:rPr lang="en-US" sz="2400" b="1" dirty="0" smtClean="0">
                <a:latin typeface="Verdana" pitchFamily="34" charset="0"/>
                <a:ea typeface="Verdana" pitchFamily="34" charset="0"/>
              </a:rPr>
              <a:t>Charge Controller</a:t>
            </a:r>
            <a:endParaRPr lang="en-US" sz="2400" b="1" dirty="0">
              <a:latin typeface="Verdana" pitchFamily="34" charset="0"/>
              <a:ea typeface="Verdana" pitchFamily="34" charset="0"/>
            </a:endParaRPr>
          </a:p>
        </p:txBody>
      </p:sp>
      <p:pic>
        <p:nvPicPr>
          <p:cNvPr id="1033" name="Picture 9"/>
          <p:cNvPicPr>
            <a:picLocks noChangeAspect="1" noChangeArrowheads="1"/>
          </p:cNvPicPr>
          <p:nvPr/>
        </p:nvPicPr>
        <p:blipFill rotWithShape="1">
          <a:blip r:embed="rId6">
            <a:extLst>
              <a:ext uri="{28A0092B-C50C-407E-A947-70E740481C1C}">
                <a14:useLocalDpi xmlns:a14="http://schemas.microsoft.com/office/drawing/2010/main" val="0"/>
              </a:ext>
            </a:extLst>
          </a:blip>
          <a:srcRect t="12435" b="12895"/>
          <a:stretch/>
        </p:blipFill>
        <p:spPr bwMode="auto">
          <a:xfrm>
            <a:off x="12344400" y="6096202"/>
            <a:ext cx="3418351" cy="2552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11" descr="Maxima Solar Panel | Solar Panel 270 Watt | Monocrystalline 270 Watt Panel | Solar Panel Suppli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52504" y="1896572"/>
            <a:ext cx="2239496" cy="326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19" descr="https://sp-ao.shortpixel.ai/client/to_webp,q_lossless,ret_img,w_780,h_600/https:/www.lsp-international.com/wp-content/uploads/AC-Surge-Protective-Device-T2-SLP40-275-2S.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Bent Arrow 4"/>
          <p:cNvSpPr/>
          <p:nvPr/>
        </p:nvSpPr>
        <p:spPr>
          <a:xfrm rot="5400000">
            <a:off x="11793816" y="3946147"/>
            <a:ext cx="2701368" cy="1752600"/>
          </a:xfrm>
          <a:prstGeom prst="bentArrow">
            <a:avLst>
              <a:gd name="adj1" fmla="val 25000"/>
              <a:gd name="adj2" fmla="val 24424"/>
              <a:gd name="adj3" fmla="val 25000"/>
              <a:gd name="adj4" fmla="val 43750"/>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ight Arrow 8"/>
          <p:cNvSpPr/>
          <p:nvPr/>
        </p:nvSpPr>
        <p:spPr>
          <a:xfrm>
            <a:off x="7696200" y="3314700"/>
            <a:ext cx="2153402" cy="8382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696200" y="3959304"/>
            <a:ext cx="2895600" cy="1107996"/>
          </a:xfrm>
          <a:prstGeom prst="rect">
            <a:avLst/>
          </a:prstGeom>
        </p:spPr>
        <p:txBody>
          <a:bodyPr wrap="square">
            <a:spAutoFit/>
          </a:bodyPr>
          <a:lstStyle/>
          <a:p>
            <a:pPr algn="just"/>
            <a:r>
              <a:rPr lang="en-US" sz="6600" dirty="0">
                <a:solidFill>
                  <a:srgbClr val="00B050"/>
                </a:solidFill>
                <a:latin typeface="Verdana" pitchFamily="34" charset="0"/>
                <a:ea typeface="Verdana" pitchFamily="34" charset="0"/>
              </a:rPr>
              <a:t>k</a:t>
            </a:r>
            <a:r>
              <a:rPr lang="en-US" sz="6600" dirty="0" smtClean="0">
                <a:solidFill>
                  <a:srgbClr val="00B050"/>
                </a:solidFill>
                <a:latin typeface="Verdana" pitchFamily="34" charset="0"/>
                <a:ea typeface="Verdana" pitchFamily="34" charset="0"/>
              </a:rPr>
              <a:t>W</a:t>
            </a:r>
            <a:endParaRPr lang="en-US" sz="6600" dirty="0">
              <a:solidFill>
                <a:srgbClr val="00B050"/>
              </a:solidFill>
              <a:latin typeface="Verdana" pitchFamily="34" charset="0"/>
              <a:ea typeface="Verdana" pitchFamily="34" charset="0"/>
            </a:endParaRPr>
          </a:p>
        </p:txBody>
      </p:sp>
      <p:sp>
        <p:nvSpPr>
          <p:cNvPr id="31"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ENERGY FLOW AND UNIT ANALYSIS</a:t>
            </a:r>
            <a:endParaRPr lang="en-US" sz="5400" dirty="0">
              <a:latin typeface="Verdana" pitchFamily="34" charset="0"/>
              <a:ea typeface="Verdana" pitchFamily="34" charset="0"/>
            </a:endParaRPr>
          </a:p>
        </p:txBody>
      </p:sp>
      <p:sp>
        <p:nvSpPr>
          <p:cNvPr id="32" name="Rectangle 31"/>
          <p:cNvSpPr/>
          <p:nvPr/>
        </p:nvSpPr>
        <p:spPr>
          <a:xfrm>
            <a:off x="6249210" y="8808303"/>
            <a:ext cx="6857190" cy="830997"/>
          </a:xfrm>
          <a:prstGeom prst="rect">
            <a:avLst/>
          </a:prstGeom>
        </p:spPr>
        <p:txBody>
          <a:bodyPr wrap="square">
            <a:spAutoFit/>
          </a:bodyPr>
          <a:lstStyle/>
          <a:p>
            <a:r>
              <a:rPr lang="en-US" sz="4800" b="1" dirty="0" smtClean="0">
                <a:solidFill>
                  <a:srgbClr val="C00000"/>
                </a:solidFill>
                <a:latin typeface="Verdana" pitchFamily="34" charset="0"/>
                <a:ea typeface="Verdana" pitchFamily="34" charset="0"/>
              </a:rPr>
              <a:t>PSH = 4 hours (h)</a:t>
            </a:r>
            <a:endParaRPr lang="en-US" sz="4800" b="1" dirty="0">
              <a:solidFill>
                <a:srgbClr val="C00000"/>
              </a:solidFill>
              <a:latin typeface="Verdana" pitchFamily="34" charset="0"/>
              <a:ea typeface="Verdana" pitchFamily="34" charset="0"/>
            </a:endParaRPr>
          </a:p>
        </p:txBody>
      </p:sp>
      <p:sp>
        <p:nvSpPr>
          <p:cNvPr id="2" name="AutoShape 4" descr="Animated clipart, Sun gif, Halloween ..."/>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Animated clipart, Sun gif, Halloween ..."/>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Rectangle 32"/>
          <p:cNvSpPr/>
          <p:nvPr/>
        </p:nvSpPr>
        <p:spPr>
          <a:xfrm>
            <a:off x="12229290" y="2382549"/>
            <a:ext cx="1295400" cy="1107996"/>
          </a:xfrm>
          <a:prstGeom prst="rect">
            <a:avLst/>
          </a:prstGeom>
        </p:spPr>
        <p:txBody>
          <a:bodyPr wrap="square">
            <a:spAutoFit/>
          </a:bodyPr>
          <a:lstStyle/>
          <a:p>
            <a:pPr algn="just"/>
            <a:r>
              <a:rPr lang="en-US" sz="6600" dirty="0" smtClean="0">
                <a:solidFill>
                  <a:srgbClr val="00B0F0"/>
                </a:solidFill>
                <a:latin typeface="Verdana" pitchFamily="34" charset="0"/>
                <a:ea typeface="Verdana" pitchFamily="34" charset="0"/>
              </a:rPr>
              <a:t>A</a:t>
            </a:r>
            <a:endParaRPr lang="en-US" sz="6600" dirty="0">
              <a:solidFill>
                <a:srgbClr val="00B0F0"/>
              </a:solidFill>
              <a:latin typeface="Verdana" pitchFamily="34" charset="0"/>
              <a:ea typeface="Verdana" pitchFamily="34" charset="0"/>
            </a:endParaRPr>
          </a:p>
        </p:txBody>
      </p:sp>
      <p:sp>
        <p:nvSpPr>
          <p:cNvPr id="34" name="Rectangle 33"/>
          <p:cNvSpPr/>
          <p:nvPr/>
        </p:nvSpPr>
        <p:spPr>
          <a:xfrm>
            <a:off x="14520434" y="4152900"/>
            <a:ext cx="3310366" cy="2123658"/>
          </a:xfrm>
          <a:prstGeom prst="rect">
            <a:avLst/>
          </a:prstGeom>
        </p:spPr>
        <p:txBody>
          <a:bodyPr wrap="square">
            <a:spAutoFit/>
          </a:bodyPr>
          <a:lstStyle/>
          <a:p>
            <a:pPr algn="just"/>
            <a:r>
              <a:rPr lang="en-US" sz="6600" dirty="0" smtClean="0">
                <a:solidFill>
                  <a:srgbClr val="7030A0"/>
                </a:solidFill>
                <a:latin typeface="Verdana" pitchFamily="34" charset="0"/>
                <a:ea typeface="Verdana" pitchFamily="34" charset="0"/>
              </a:rPr>
              <a:t>V x </a:t>
            </a:r>
            <a:r>
              <a:rPr lang="en-US" sz="6600" dirty="0" smtClean="0">
                <a:solidFill>
                  <a:srgbClr val="00B0F0"/>
                </a:solidFill>
                <a:latin typeface="Verdana" pitchFamily="34" charset="0"/>
                <a:ea typeface="Verdana" pitchFamily="34" charset="0"/>
              </a:rPr>
              <a:t>A</a:t>
            </a:r>
            <a:r>
              <a:rPr lang="en-US" sz="6600" dirty="0" smtClean="0">
                <a:solidFill>
                  <a:srgbClr val="C00000"/>
                </a:solidFill>
                <a:latin typeface="Verdana" pitchFamily="34" charset="0"/>
                <a:ea typeface="Verdana" pitchFamily="34" charset="0"/>
              </a:rPr>
              <a:t>h</a:t>
            </a:r>
            <a:r>
              <a:rPr lang="en-US" sz="6600" dirty="0" smtClean="0">
                <a:solidFill>
                  <a:srgbClr val="7030A0"/>
                </a:solidFill>
                <a:latin typeface="Verdana" pitchFamily="34" charset="0"/>
                <a:ea typeface="Verdana" pitchFamily="34" charset="0"/>
              </a:rPr>
              <a:t> = </a:t>
            </a:r>
            <a:r>
              <a:rPr lang="en-US" sz="6600" dirty="0" smtClean="0">
                <a:solidFill>
                  <a:srgbClr val="00B050"/>
                </a:solidFill>
                <a:latin typeface="Verdana" pitchFamily="34" charset="0"/>
                <a:ea typeface="Verdana" pitchFamily="34" charset="0"/>
              </a:rPr>
              <a:t>kW</a:t>
            </a:r>
            <a:r>
              <a:rPr lang="en-US" sz="6600" dirty="0" smtClean="0">
                <a:solidFill>
                  <a:srgbClr val="C00000"/>
                </a:solidFill>
                <a:latin typeface="Verdana" pitchFamily="34" charset="0"/>
                <a:ea typeface="Verdana" pitchFamily="34" charset="0"/>
              </a:rPr>
              <a:t>h</a:t>
            </a:r>
            <a:endParaRPr lang="en-US" sz="6600" dirty="0">
              <a:solidFill>
                <a:srgbClr val="7030A0"/>
              </a:solidFill>
              <a:latin typeface="Verdana" pitchFamily="34" charset="0"/>
              <a:ea typeface="Verdana" pitchFamily="34" charset="0"/>
            </a:endParaRPr>
          </a:p>
        </p:txBody>
      </p:sp>
      <p:sp>
        <p:nvSpPr>
          <p:cNvPr id="29" name="Rectangle 28"/>
          <p:cNvSpPr/>
          <p:nvPr/>
        </p:nvSpPr>
        <p:spPr>
          <a:xfrm>
            <a:off x="7586234" y="2130504"/>
            <a:ext cx="3310366" cy="1107996"/>
          </a:xfrm>
          <a:prstGeom prst="rect">
            <a:avLst/>
          </a:prstGeom>
        </p:spPr>
        <p:txBody>
          <a:bodyPr wrap="square">
            <a:spAutoFit/>
          </a:bodyPr>
          <a:lstStyle/>
          <a:p>
            <a:pPr algn="just"/>
            <a:r>
              <a:rPr lang="en-US" sz="6600" dirty="0" smtClean="0">
                <a:solidFill>
                  <a:srgbClr val="7030A0"/>
                </a:solidFill>
                <a:latin typeface="Verdana" pitchFamily="34" charset="0"/>
                <a:ea typeface="Verdana" pitchFamily="34" charset="0"/>
              </a:rPr>
              <a:t>V x </a:t>
            </a:r>
            <a:r>
              <a:rPr lang="en-US" sz="6600" dirty="0">
                <a:solidFill>
                  <a:srgbClr val="00B0F0"/>
                </a:solidFill>
                <a:latin typeface="Verdana" pitchFamily="34" charset="0"/>
                <a:ea typeface="Verdana" pitchFamily="34" charset="0"/>
              </a:rPr>
              <a:t>A</a:t>
            </a:r>
          </a:p>
        </p:txBody>
      </p:sp>
    </p:spTree>
    <p:extLst>
      <p:ext uri="{BB962C8B-B14F-4D97-AF65-F5344CB8AC3E}">
        <p14:creationId xmlns:p14="http://schemas.microsoft.com/office/powerpoint/2010/main" val="24740556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EXAMPLES</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2" name="Rectangle 1"/>
          <p:cNvSpPr/>
          <p:nvPr/>
        </p:nvSpPr>
        <p:spPr>
          <a:xfrm>
            <a:off x="3003114" y="1714500"/>
            <a:ext cx="14141886" cy="2800062"/>
          </a:xfrm>
          <a:prstGeom prst="rect">
            <a:avLst/>
          </a:prstGeom>
        </p:spPr>
        <p:txBody>
          <a:bodyPr wrap="square">
            <a:spAutoFit/>
          </a:bodyPr>
          <a:lstStyle/>
          <a:p>
            <a:pPr algn="just">
              <a:lnSpc>
                <a:spcPct val="150000"/>
              </a:lnSpc>
            </a:pPr>
            <a:r>
              <a:rPr lang="en-US" sz="2000" dirty="0" smtClean="0">
                <a:latin typeface="Verdana" pitchFamily="34" charset="0"/>
                <a:ea typeface="Verdana" pitchFamily="34" charset="0"/>
              </a:rPr>
              <a:t>A house has the following DC loads rated at 12V.</a:t>
            </a:r>
          </a:p>
          <a:p>
            <a:pPr marL="342900" indent="-342900" algn="just">
              <a:lnSpc>
                <a:spcPct val="150000"/>
              </a:lnSpc>
              <a:buAutoNum type="arabicPeriod"/>
            </a:pPr>
            <a:r>
              <a:rPr lang="en-US" sz="2000" dirty="0" smtClean="0">
                <a:latin typeface="Verdana" pitchFamily="34" charset="0"/>
                <a:ea typeface="Verdana" pitchFamily="34" charset="0"/>
              </a:rPr>
              <a:t>Three 40W lights</a:t>
            </a:r>
          </a:p>
          <a:p>
            <a:pPr marL="342900" indent="-342900" algn="just">
              <a:lnSpc>
                <a:spcPct val="150000"/>
              </a:lnSpc>
              <a:buAutoNum type="arabicPeriod"/>
            </a:pPr>
            <a:r>
              <a:rPr lang="en-US" sz="2000" dirty="0" smtClean="0">
                <a:latin typeface="Verdana" pitchFamily="34" charset="0"/>
                <a:ea typeface="Verdana" pitchFamily="34" charset="0"/>
              </a:rPr>
              <a:t>A 50W fan</a:t>
            </a:r>
          </a:p>
          <a:p>
            <a:pPr marL="342900" indent="-342900" algn="just">
              <a:lnSpc>
                <a:spcPct val="150000"/>
              </a:lnSpc>
              <a:buAutoNum type="arabicPeriod"/>
            </a:pPr>
            <a:endParaRPr lang="en-US" sz="2000" dirty="0">
              <a:latin typeface="Verdana" pitchFamily="34" charset="0"/>
              <a:ea typeface="Verdana" pitchFamily="34" charset="0"/>
            </a:endParaRPr>
          </a:p>
          <a:p>
            <a:pPr algn="just">
              <a:lnSpc>
                <a:spcPct val="150000"/>
              </a:lnSpc>
            </a:pPr>
            <a:r>
              <a:rPr lang="en-US" sz="2000" dirty="0" smtClean="0">
                <a:latin typeface="Verdana" pitchFamily="34" charset="0"/>
                <a:ea typeface="Verdana" pitchFamily="34" charset="0"/>
              </a:rPr>
              <a:t>All the loads are to be powered simultaneously using two parallel connected modules. Each module has peak current of 2.5A and short circuit current of 3.5A. Choose the appropriate PWM charge controller.</a:t>
            </a:r>
            <a:endParaRPr lang="en-US" sz="2000" dirty="0">
              <a:latin typeface="Verdana" pitchFamily="34" charset="0"/>
              <a:ea typeface="Verdana" pitchFamily="34" charset="0"/>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9280" t="19680" r="50000" b="10880"/>
          <a:stretch/>
        </p:blipFill>
        <p:spPr bwMode="auto">
          <a:xfrm>
            <a:off x="15423714" y="6307932"/>
            <a:ext cx="1416486" cy="2415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7840" r="46480" b="21360"/>
          <a:stretch/>
        </p:blipFill>
        <p:spPr bwMode="auto">
          <a:xfrm>
            <a:off x="12558594" y="6034939"/>
            <a:ext cx="254889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8708" t="-1284" r="16390" b="-164"/>
          <a:stretch/>
        </p:blipFill>
        <p:spPr bwMode="auto">
          <a:xfrm>
            <a:off x="4222314" y="5859578"/>
            <a:ext cx="2090838" cy="3093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3438539" y="5651951"/>
            <a:ext cx="1135247" cy="400110"/>
          </a:xfrm>
          <a:prstGeom prst="rect">
            <a:avLst/>
          </a:prstGeom>
        </p:spPr>
        <p:txBody>
          <a:bodyPr wrap="none">
            <a:spAutoFit/>
          </a:bodyPr>
          <a:lstStyle/>
          <a:p>
            <a:r>
              <a:rPr lang="en-US" sz="2000" dirty="0" smtClean="0">
                <a:latin typeface="Verdana" pitchFamily="34" charset="0"/>
                <a:ea typeface="Verdana" pitchFamily="34" charset="0"/>
              </a:rPr>
              <a:t>1-50W </a:t>
            </a:r>
            <a:endParaRPr lang="en-US" sz="2000" dirty="0"/>
          </a:p>
        </p:txBody>
      </p:sp>
      <p:sp>
        <p:nvSpPr>
          <p:cNvPr id="17" name="Rectangle 16"/>
          <p:cNvSpPr/>
          <p:nvPr/>
        </p:nvSpPr>
        <p:spPr>
          <a:xfrm>
            <a:off x="15799530" y="5608118"/>
            <a:ext cx="1135247" cy="400110"/>
          </a:xfrm>
          <a:prstGeom prst="rect">
            <a:avLst/>
          </a:prstGeom>
        </p:spPr>
        <p:txBody>
          <a:bodyPr wrap="none">
            <a:spAutoFit/>
          </a:bodyPr>
          <a:lstStyle/>
          <a:p>
            <a:r>
              <a:rPr lang="en-US" sz="2000" dirty="0">
                <a:latin typeface="Verdana" pitchFamily="34" charset="0"/>
                <a:ea typeface="Verdana" pitchFamily="34" charset="0"/>
              </a:rPr>
              <a:t>3</a:t>
            </a:r>
            <a:r>
              <a:rPr lang="en-US" sz="2000" dirty="0" smtClean="0">
                <a:latin typeface="Verdana" pitchFamily="34" charset="0"/>
                <a:ea typeface="Verdana" pitchFamily="34" charset="0"/>
              </a:rPr>
              <a:t>-40W </a:t>
            </a:r>
            <a:endParaRPr lang="en-US" sz="2000" dirty="0"/>
          </a:p>
        </p:txBody>
      </p:sp>
      <p:sp>
        <p:nvSpPr>
          <p:cNvPr id="18" name="Rectangle 17"/>
          <p:cNvSpPr/>
          <p:nvPr/>
        </p:nvSpPr>
        <p:spPr>
          <a:xfrm>
            <a:off x="4526454" y="4991100"/>
            <a:ext cx="1721946" cy="400110"/>
          </a:xfrm>
          <a:prstGeom prst="rect">
            <a:avLst/>
          </a:prstGeom>
        </p:spPr>
        <p:txBody>
          <a:bodyPr wrap="none">
            <a:spAutoFit/>
          </a:bodyPr>
          <a:lstStyle/>
          <a:p>
            <a:r>
              <a:rPr lang="en-US" sz="2000" dirty="0" err="1" smtClean="0">
                <a:latin typeface="Verdana" pitchFamily="34" charset="0"/>
                <a:ea typeface="Verdana" pitchFamily="34" charset="0"/>
              </a:rPr>
              <a:t>Isc</a:t>
            </a:r>
            <a:r>
              <a:rPr lang="en-US" sz="2000" dirty="0" smtClean="0">
                <a:latin typeface="Verdana" pitchFamily="34" charset="0"/>
                <a:ea typeface="Verdana" pitchFamily="34" charset="0"/>
              </a:rPr>
              <a:t> = 3.5 A </a:t>
            </a:r>
            <a:endParaRPr lang="en-US" sz="2000" dirty="0"/>
          </a:p>
        </p:txBody>
      </p:sp>
      <p:sp>
        <p:nvSpPr>
          <p:cNvPr id="19" name="Rectangle 18"/>
          <p:cNvSpPr/>
          <p:nvPr/>
        </p:nvSpPr>
        <p:spPr>
          <a:xfrm>
            <a:off x="4374714" y="5396342"/>
            <a:ext cx="1866217" cy="400110"/>
          </a:xfrm>
          <a:prstGeom prst="rect">
            <a:avLst/>
          </a:prstGeom>
        </p:spPr>
        <p:txBody>
          <a:bodyPr wrap="none">
            <a:spAutoFit/>
          </a:bodyPr>
          <a:lstStyle/>
          <a:p>
            <a:r>
              <a:rPr lang="en-US" sz="2000" dirty="0" smtClean="0">
                <a:latin typeface="Verdana" pitchFamily="34" charset="0"/>
                <a:ea typeface="Verdana" pitchFamily="34" charset="0"/>
              </a:rPr>
              <a:t>Imp = 2.5 A </a:t>
            </a:r>
            <a:endParaRPr lang="en-US" sz="2000" dirty="0"/>
          </a:p>
        </p:txBody>
      </p:sp>
      <p:pic>
        <p:nvPicPr>
          <p:cNvPr id="20"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11465" t="28620" r="9605" b="27436"/>
          <a:stretch/>
        </p:blipFill>
        <p:spPr bwMode="auto">
          <a:xfrm>
            <a:off x="8184713" y="6540838"/>
            <a:ext cx="3502011" cy="1949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0"/>
          <p:cNvSpPr/>
          <p:nvPr/>
        </p:nvSpPr>
        <p:spPr>
          <a:xfrm>
            <a:off x="8246974" y="5295900"/>
            <a:ext cx="3259226" cy="400110"/>
          </a:xfrm>
          <a:prstGeom prst="rect">
            <a:avLst/>
          </a:prstGeom>
        </p:spPr>
        <p:txBody>
          <a:bodyPr wrap="none">
            <a:spAutoFit/>
          </a:bodyPr>
          <a:lstStyle/>
          <a:p>
            <a:r>
              <a:rPr lang="en-US" sz="2000" dirty="0" smtClean="0">
                <a:latin typeface="Verdana" pitchFamily="34" charset="0"/>
                <a:ea typeface="Verdana" pitchFamily="34" charset="0"/>
              </a:rPr>
              <a:t>PWM Charge Controller </a:t>
            </a:r>
            <a:endParaRPr lang="en-US" sz="2000" dirty="0"/>
          </a:p>
        </p:txBody>
      </p:sp>
      <p:sp>
        <p:nvSpPr>
          <p:cNvPr id="22" name="Rectangle 21"/>
          <p:cNvSpPr/>
          <p:nvPr/>
        </p:nvSpPr>
        <p:spPr>
          <a:xfrm>
            <a:off x="8225506" y="5676900"/>
            <a:ext cx="3509294" cy="707886"/>
          </a:xfrm>
          <a:prstGeom prst="rect">
            <a:avLst/>
          </a:prstGeom>
        </p:spPr>
        <p:txBody>
          <a:bodyPr wrap="none">
            <a:spAutoFit/>
          </a:bodyPr>
          <a:lstStyle/>
          <a:p>
            <a:r>
              <a:rPr lang="en-US" sz="2000" b="1" dirty="0" smtClean="0">
                <a:solidFill>
                  <a:srgbClr val="FF0000"/>
                </a:solidFill>
                <a:latin typeface="Verdana" pitchFamily="34" charset="0"/>
                <a:ea typeface="Verdana" pitchFamily="34" charset="0"/>
              </a:rPr>
              <a:t>PV Input Current </a:t>
            </a:r>
            <a:r>
              <a:rPr lang="en-US" sz="2000" dirty="0">
                <a:latin typeface="Verdana"/>
                <a:ea typeface="Verdana"/>
              </a:rPr>
              <a:t>≥</a:t>
            </a:r>
            <a:r>
              <a:rPr lang="en-US" sz="2000" b="1" dirty="0" smtClean="0">
                <a:solidFill>
                  <a:srgbClr val="FF0000"/>
                </a:solidFill>
                <a:latin typeface="Verdana" pitchFamily="34" charset="0"/>
                <a:ea typeface="Verdana" pitchFamily="34" charset="0"/>
              </a:rPr>
              <a:t> </a:t>
            </a:r>
            <a:r>
              <a:rPr lang="en-US" sz="2000" b="1" dirty="0">
                <a:solidFill>
                  <a:srgbClr val="7030A0"/>
                </a:solidFill>
                <a:latin typeface="Verdana" pitchFamily="34" charset="0"/>
                <a:ea typeface="Verdana" pitchFamily="34" charset="0"/>
              </a:rPr>
              <a:t>7 A</a:t>
            </a:r>
            <a:endParaRPr lang="en-US" sz="2000" b="1" dirty="0">
              <a:solidFill>
                <a:srgbClr val="7030A0"/>
              </a:solidFill>
            </a:endParaRPr>
          </a:p>
          <a:p>
            <a:endParaRPr lang="en-US" sz="2000" b="1" dirty="0">
              <a:solidFill>
                <a:srgbClr val="FF0000"/>
              </a:solidFill>
            </a:endParaRPr>
          </a:p>
        </p:txBody>
      </p:sp>
      <p:sp>
        <p:nvSpPr>
          <p:cNvPr id="23" name="Rectangle 22"/>
          <p:cNvSpPr/>
          <p:nvPr/>
        </p:nvSpPr>
        <p:spPr>
          <a:xfrm>
            <a:off x="3003114" y="7033832"/>
            <a:ext cx="1042273" cy="707886"/>
          </a:xfrm>
          <a:prstGeom prst="rect">
            <a:avLst/>
          </a:prstGeom>
        </p:spPr>
        <p:txBody>
          <a:bodyPr wrap="none">
            <a:spAutoFit/>
          </a:bodyPr>
          <a:lstStyle/>
          <a:p>
            <a:r>
              <a:rPr lang="en-US" sz="4000" dirty="0" smtClean="0">
                <a:latin typeface="Verdana" pitchFamily="34" charset="0"/>
                <a:ea typeface="Verdana" pitchFamily="34" charset="0"/>
              </a:rPr>
              <a:t>2 X</a:t>
            </a:r>
            <a:endParaRPr lang="en-US" sz="4000" dirty="0"/>
          </a:p>
        </p:txBody>
      </p:sp>
      <p:sp>
        <p:nvSpPr>
          <p:cNvPr id="24" name="Rectangle 23"/>
          <p:cNvSpPr/>
          <p:nvPr/>
        </p:nvSpPr>
        <p:spPr>
          <a:xfrm>
            <a:off x="7772400" y="6076986"/>
            <a:ext cx="4471096" cy="400110"/>
          </a:xfrm>
          <a:prstGeom prst="rect">
            <a:avLst/>
          </a:prstGeom>
        </p:spPr>
        <p:txBody>
          <a:bodyPr wrap="none">
            <a:spAutoFit/>
          </a:bodyPr>
          <a:lstStyle/>
          <a:p>
            <a:r>
              <a:rPr lang="en-US" sz="2000" b="1" dirty="0" smtClean="0">
                <a:solidFill>
                  <a:srgbClr val="FF0000"/>
                </a:solidFill>
                <a:latin typeface="Verdana" pitchFamily="34" charset="0"/>
                <a:ea typeface="Verdana" pitchFamily="34" charset="0"/>
              </a:rPr>
              <a:t>Load Output Current </a:t>
            </a:r>
            <a:r>
              <a:rPr lang="en-US" sz="2000" dirty="0">
                <a:latin typeface="Verdana"/>
                <a:ea typeface="Verdana"/>
              </a:rPr>
              <a:t>≥</a:t>
            </a:r>
            <a:r>
              <a:rPr lang="en-US" sz="2000" b="1" dirty="0" smtClean="0">
                <a:solidFill>
                  <a:srgbClr val="FF0000"/>
                </a:solidFill>
                <a:latin typeface="Verdana" pitchFamily="34" charset="0"/>
                <a:ea typeface="Verdana" pitchFamily="34" charset="0"/>
              </a:rPr>
              <a:t> 14.7 A</a:t>
            </a:r>
            <a:endParaRPr lang="en-US" sz="2000" b="1" dirty="0">
              <a:solidFill>
                <a:srgbClr val="FF0000"/>
              </a:solidFill>
            </a:endParaRPr>
          </a:p>
        </p:txBody>
      </p:sp>
      <p:sp>
        <p:nvSpPr>
          <p:cNvPr id="29" name="Rectangle 28"/>
          <p:cNvSpPr/>
          <p:nvPr/>
        </p:nvSpPr>
        <p:spPr>
          <a:xfrm>
            <a:off x="13182600" y="8957269"/>
            <a:ext cx="3930884" cy="400110"/>
          </a:xfrm>
          <a:prstGeom prst="rect">
            <a:avLst/>
          </a:prstGeom>
        </p:spPr>
        <p:txBody>
          <a:bodyPr wrap="none">
            <a:spAutoFit/>
          </a:bodyPr>
          <a:lstStyle/>
          <a:p>
            <a:r>
              <a:rPr lang="en-US" sz="2000" b="1" dirty="0" smtClean="0">
                <a:solidFill>
                  <a:srgbClr val="FF0000"/>
                </a:solidFill>
                <a:latin typeface="Verdana" pitchFamily="34" charset="0"/>
                <a:ea typeface="Verdana" pitchFamily="34" charset="0"/>
              </a:rPr>
              <a:t>Total Load Power= 170 W</a:t>
            </a:r>
            <a:endParaRPr lang="en-US" sz="2000" b="1" dirty="0">
              <a:solidFill>
                <a:srgbClr val="FF0000"/>
              </a:solidFill>
            </a:endParaRPr>
          </a:p>
        </p:txBody>
      </p:sp>
      <p:sp>
        <p:nvSpPr>
          <p:cNvPr id="30" name="Rectangle 29"/>
          <p:cNvSpPr/>
          <p:nvPr/>
        </p:nvSpPr>
        <p:spPr>
          <a:xfrm>
            <a:off x="4114800" y="9086790"/>
            <a:ext cx="2311851" cy="400110"/>
          </a:xfrm>
          <a:prstGeom prst="rect">
            <a:avLst/>
          </a:prstGeom>
        </p:spPr>
        <p:txBody>
          <a:bodyPr wrap="none">
            <a:spAutoFit/>
          </a:bodyPr>
          <a:lstStyle/>
          <a:p>
            <a:r>
              <a:rPr lang="en-US" sz="2000" b="1" dirty="0" smtClean="0">
                <a:solidFill>
                  <a:srgbClr val="FF0000"/>
                </a:solidFill>
                <a:latin typeface="Verdana" pitchFamily="34" charset="0"/>
                <a:ea typeface="Verdana" pitchFamily="34" charset="0"/>
              </a:rPr>
              <a:t>Total </a:t>
            </a:r>
            <a:r>
              <a:rPr lang="en-US" sz="2000" b="1" dirty="0" err="1" smtClean="0">
                <a:solidFill>
                  <a:srgbClr val="FF0000"/>
                </a:solidFill>
                <a:latin typeface="Verdana" pitchFamily="34" charset="0"/>
                <a:ea typeface="Verdana" pitchFamily="34" charset="0"/>
              </a:rPr>
              <a:t>Isc</a:t>
            </a:r>
            <a:r>
              <a:rPr lang="en-US" sz="2000" b="1" dirty="0" smtClean="0">
                <a:solidFill>
                  <a:srgbClr val="FF0000"/>
                </a:solidFill>
                <a:latin typeface="Verdana" pitchFamily="34" charset="0"/>
                <a:ea typeface="Verdana" pitchFamily="34" charset="0"/>
              </a:rPr>
              <a:t> = </a:t>
            </a:r>
            <a:r>
              <a:rPr lang="en-US" sz="2000" b="1" dirty="0" smtClean="0">
                <a:solidFill>
                  <a:srgbClr val="7030A0"/>
                </a:solidFill>
                <a:latin typeface="Verdana" pitchFamily="34" charset="0"/>
                <a:ea typeface="Verdana" pitchFamily="34" charset="0"/>
              </a:rPr>
              <a:t>7 A</a:t>
            </a:r>
            <a:endParaRPr lang="en-US" sz="2000" b="1" dirty="0">
              <a:solidFill>
                <a:srgbClr val="7030A0"/>
              </a:solidFill>
            </a:endParaRPr>
          </a:p>
        </p:txBody>
      </p:sp>
      <p:sp>
        <p:nvSpPr>
          <p:cNvPr id="31" name="Rectangle 30"/>
          <p:cNvSpPr/>
          <p:nvPr/>
        </p:nvSpPr>
        <p:spPr>
          <a:xfrm>
            <a:off x="4114800" y="9467790"/>
            <a:ext cx="2459328" cy="400110"/>
          </a:xfrm>
          <a:prstGeom prst="rect">
            <a:avLst/>
          </a:prstGeom>
        </p:spPr>
        <p:txBody>
          <a:bodyPr wrap="none">
            <a:spAutoFit/>
          </a:bodyPr>
          <a:lstStyle/>
          <a:p>
            <a:r>
              <a:rPr lang="en-US" sz="2000" b="1" dirty="0" smtClean="0">
                <a:solidFill>
                  <a:srgbClr val="FF0000"/>
                </a:solidFill>
                <a:latin typeface="Verdana" pitchFamily="34" charset="0"/>
                <a:ea typeface="Verdana" pitchFamily="34" charset="0"/>
              </a:rPr>
              <a:t>Total Imp = 5 A</a:t>
            </a:r>
            <a:endParaRPr lang="en-US" sz="2000" b="1" dirty="0">
              <a:solidFill>
                <a:srgbClr val="FF0000"/>
              </a:solidFill>
            </a:endParaRPr>
          </a:p>
        </p:txBody>
      </p:sp>
    </p:spTree>
    <p:extLst>
      <p:ext uri="{BB962C8B-B14F-4D97-AF65-F5344CB8AC3E}">
        <p14:creationId xmlns:p14="http://schemas.microsoft.com/office/powerpoint/2010/main" val="1848198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8"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EXAMPLES</a:t>
            </a:r>
            <a:endParaRPr lang="en-US" sz="5400" dirty="0">
              <a:latin typeface="Verdana" pitchFamily="34" charset="0"/>
              <a:ea typeface="Verdana" pitchFamily="34" charset="0"/>
            </a:endParaRPr>
          </a:p>
        </p:txBody>
      </p:sp>
      <p:sp>
        <p:nvSpPr>
          <p:cNvPr id="9" name="Rectangle 8"/>
          <p:cNvSpPr/>
          <p:nvPr/>
        </p:nvSpPr>
        <p:spPr>
          <a:xfrm>
            <a:off x="3003114" y="1714500"/>
            <a:ext cx="14141886" cy="1754326"/>
          </a:xfrm>
          <a:prstGeom prst="rect">
            <a:avLst/>
          </a:prstGeom>
        </p:spPr>
        <p:txBody>
          <a:bodyPr wrap="square">
            <a:spAutoFit/>
          </a:bodyPr>
          <a:lstStyle/>
          <a:p>
            <a:pPr algn="just">
              <a:lnSpc>
                <a:spcPct val="150000"/>
              </a:lnSpc>
            </a:pPr>
            <a:r>
              <a:rPr lang="en-US" sz="2400" dirty="0" smtClean="0">
                <a:latin typeface="Verdana" pitchFamily="34" charset="0"/>
                <a:ea typeface="Verdana" pitchFamily="34" charset="0"/>
              </a:rPr>
              <a:t>Consider a 1000-watt solar panel that operates at 48 volts DC and battery bank at 24 volts DC. Choose the MPPT charge controller ratings for this system. Wattage input by solar panel to MPPT charge controller is 1000W.</a:t>
            </a:r>
            <a:endParaRPr lang="en-US" sz="2400" dirty="0">
              <a:latin typeface="Verdana" pitchFamily="34" charset="0"/>
              <a:ea typeface="Verdana" pitchFamily="34" charset="0"/>
            </a:endParaRPr>
          </a:p>
        </p:txBody>
      </p:sp>
      <p:pic>
        <p:nvPicPr>
          <p:cNvPr id="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8708" t="-1284" r="16390" b="-164"/>
          <a:stretch/>
        </p:blipFill>
        <p:spPr bwMode="auto">
          <a:xfrm>
            <a:off x="3886200" y="4903631"/>
            <a:ext cx="2319438" cy="3432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4914900"/>
            <a:ext cx="4533563" cy="3839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5380" t="31999" r="4197" b="22367"/>
          <a:stretch/>
        </p:blipFill>
        <p:spPr bwMode="auto">
          <a:xfrm>
            <a:off x="12781208" y="5534264"/>
            <a:ext cx="4413720" cy="2227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3886200" y="4076700"/>
            <a:ext cx="2371162" cy="400110"/>
          </a:xfrm>
          <a:prstGeom prst="rect">
            <a:avLst/>
          </a:prstGeom>
        </p:spPr>
        <p:txBody>
          <a:bodyPr wrap="none">
            <a:spAutoFit/>
          </a:bodyPr>
          <a:lstStyle/>
          <a:p>
            <a:r>
              <a:rPr lang="en-US" sz="2000" dirty="0" err="1" smtClean="0">
                <a:latin typeface="Verdana" pitchFamily="34" charset="0"/>
                <a:ea typeface="Verdana" pitchFamily="34" charset="0"/>
              </a:rPr>
              <a:t>Pmax</a:t>
            </a:r>
            <a:r>
              <a:rPr lang="en-US" sz="2000" dirty="0" smtClean="0">
                <a:latin typeface="Verdana" pitchFamily="34" charset="0"/>
                <a:ea typeface="Verdana" pitchFamily="34" charset="0"/>
              </a:rPr>
              <a:t> = 1000 </a:t>
            </a:r>
            <a:r>
              <a:rPr lang="en-US" sz="2000" dirty="0">
                <a:latin typeface="Verdana" pitchFamily="34" charset="0"/>
                <a:ea typeface="Verdana" pitchFamily="34" charset="0"/>
              </a:rPr>
              <a:t>W</a:t>
            </a:r>
            <a:r>
              <a:rPr lang="en-US" sz="2000" dirty="0" smtClean="0">
                <a:latin typeface="Verdana" pitchFamily="34" charset="0"/>
                <a:ea typeface="Verdana" pitchFamily="34" charset="0"/>
              </a:rPr>
              <a:t> </a:t>
            </a:r>
            <a:endParaRPr lang="en-US" sz="2000" dirty="0"/>
          </a:p>
        </p:txBody>
      </p:sp>
      <p:sp>
        <p:nvSpPr>
          <p:cNvPr id="13" name="Rectangle 12"/>
          <p:cNvSpPr/>
          <p:nvPr/>
        </p:nvSpPr>
        <p:spPr>
          <a:xfrm>
            <a:off x="4114800" y="4481942"/>
            <a:ext cx="1840568" cy="400110"/>
          </a:xfrm>
          <a:prstGeom prst="rect">
            <a:avLst/>
          </a:prstGeom>
        </p:spPr>
        <p:txBody>
          <a:bodyPr wrap="none">
            <a:spAutoFit/>
          </a:bodyPr>
          <a:lstStyle/>
          <a:p>
            <a:r>
              <a:rPr lang="en-US" sz="2000" dirty="0" err="1" smtClean="0">
                <a:latin typeface="Verdana" pitchFamily="34" charset="0"/>
                <a:ea typeface="Verdana" pitchFamily="34" charset="0"/>
              </a:rPr>
              <a:t>Vmp</a:t>
            </a:r>
            <a:r>
              <a:rPr lang="en-US" sz="2000" dirty="0" smtClean="0">
                <a:latin typeface="Verdana" pitchFamily="34" charset="0"/>
                <a:ea typeface="Verdana" pitchFamily="34" charset="0"/>
              </a:rPr>
              <a:t> = 48 V </a:t>
            </a:r>
            <a:endParaRPr lang="en-US" sz="2000" dirty="0"/>
          </a:p>
        </p:txBody>
      </p:sp>
      <p:sp>
        <p:nvSpPr>
          <p:cNvPr id="14" name="Rectangle 13"/>
          <p:cNvSpPr/>
          <p:nvPr/>
        </p:nvSpPr>
        <p:spPr>
          <a:xfrm>
            <a:off x="13408273" y="4962868"/>
            <a:ext cx="3355727" cy="400110"/>
          </a:xfrm>
          <a:prstGeom prst="rect">
            <a:avLst/>
          </a:prstGeom>
        </p:spPr>
        <p:txBody>
          <a:bodyPr wrap="none">
            <a:spAutoFit/>
          </a:bodyPr>
          <a:lstStyle/>
          <a:p>
            <a:r>
              <a:rPr lang="en-US" sz="2000" dirty="0" smtClean="0">
                <a:latin typeface="Verdana" pitchFamily="34" charset="0"/>
                <a:ea typeface="Verdana" pitchFamily="34" charset="0"/>
              </a:rPr>
              <a:t>Nominal Voltage = 24 V </a:t>
            </a:r>
            <a:endParaRPr lang="en-US" sz="2000" dirty="0"/>
          </a:p>
        </p:txBody>
      </p:sp>
      <p:sp>
        <p:nvSpPr>
          <p:cNvPr id="15" name="Rectangle 14"/>
          <p:cNvSpPr/>
          <p:nvPr/>
        </p:nvSpPr>
        <p:spPr>
          <a:xfrm>
            <a:off x="7772400" y="4305300"/>
            <a:ext cx="3636060" cy="400110"/>
          </a:xfrm>
          <a:prstGeom prst="rect">
            <a:avLst/>
          </a:prstGeom>
        </p:spPr>
        <p:txBody>
          <a:bodyPr wrap="none">
            <a:spAutoFit/>
          </a:bodyPr>
          <a:lstStyle/>
          <a:p>
            <a:r>
              <a:rPr lang="en-US" sz="2000" dirty="0" smtClean="0">
                <a:latin typeface="Verdana" pitchFamily="34" charset="0"/>
                <a:ea typeface="Verdana" pitchFamily="34" charset="0"/>
              </a:rPr>
              <a:t>PV Input Power </a:t>
            </a:r>
            <a:r>
              <a:rPr lang="en-US" sz="2000" dirty="0" smtClean="0">
                <a:latin typeface="Verdana"/>
                <a:ea typeface="Verdana"/>
              </a:rPr>
              <a:t>≥</a:t>
            </a:r>
            <a:r>
              <a:rPr lang="en-US" sz="2000" dirty="0" smtClean="0">
                <a:latin typeface="Verdana" pitchFamily="34" charset="0"/>
                <a:ea typeface="Verdana" pitchFamily="34" charset="0"/>
              </a:rPr>
              <a:t> 1000 </a:t>
            </a:r>
            <a:r>
              <a:rPr lang="en-US" sz="2000" dirty="0">
                <a:latin typeface="Verdana" pitchFamily="34" charset="0"/>
                <a:ea typeface="Verdana" pitchFamily="34" charset="0"/>
              </a:rPr>
              <a:t>W</a:t>
            </a:r>
            <a:r>
              <a:rPr lang="en-US" sz="2000" dirty="0" smtClean="0">
                <a:latin typeface="Verdana" pitchFamily="34" charset="0"/>
                <a:ea typeface="Verdana" pitchFamily="34" charset="0"/>
              </a:rPr>
              <a:t> </a:t>
            </a:r>
            <a:endParaRPr lang="en-US" sz="2000" dirty="0"/>
          </a:p>
        </p:txBody>
      </p:sp>
      <p:sp>
        <p:nvSpPr>
          <p:cNvPr id="16" name="Rectangle 15"/>
          <p:cNvSpPr/>
          <p:nvPr/>
        </p:nvSpPr>
        <p:spPr>
          <a:xfrm>
            <a:off x="7848600" y="4738342"/>
            <a:ext cx="3322063" cy="400110"/>
          </a:xfrm>
          <a:prstGeom prst="rect">
            <a:avLst/>
          </a:prstGeom>
        </p:spPr>
        <p:txBody>
          <a:bodyPr wrap="none">
            <a:spAutoFit/>
          </a:bodyPr>
          <a:lstStyle/>
          <a:p>
            <a:r>
              <a:rPr lang="en-US" sz="2000" dirty="0" smtClean="0">
                <a:latin typeface="Verdana" pitchFamily="34" charset="0"/>
                <a:ea typeface="Verdana" pitchFamily="34" charset="0"/>
              </a:rPr>
              <a:t>PV Input Voltage </a:t>
            </a:r>
            <a:r>
              <a:rPr lang="en-US" sz="2000" dirty="0" smtClean="0">
                <a:latin typeface="Verdana"/>
                <a:ea typeface="Verdana"/>
              </a:rPr>
              <a:t>≥</a:t>
            </a:r>
            <a:r>
              <a:rPr lang="en-US" sz="2000" dirty="0" smtClean="0">
                <a:latin typeface="Verdana" pitchFamily="34" charset="0"/>
                <a:ea typeface="Verdana" pitchFamily="34" charset="0"/>
              </a:rPr>
              <a:t> 48 V</a:t>
            </a:r>
            <a:endParaRPr lang="en-US" sz="2000" dirty="0"/>
          </a:p>
        </p:txBody>
      </p:sp>
      <p:sp>
        <p:nvSpPr>
          <p:cNvPr id="17" name="Rectangle 16"/>
          <p:cNvSpPr/>
          <p:nvPr/>
        </p:nvSpPr>
        <p:spPr>
          <a:xfrm>
            <a:off x="7239000" y="8307701"/>
            <a:ext cx="5057795" cy="400110"/>
          </a:xfrm>
          <a:prstGeom prst="rect">
            <a:avLst/>
          </a:prstGeom>
        </p:spPr>
        <p:txBody>
          <a:bodyPr wrap="none">
            <a:spAutoFit/>
          </a:bodyPr>
          <a:lstStyle/>
          <a:p>
            <a:r>
              <a:rPr lang="en-US" sz="2000" dirty="0" smtClean="0">
                <a:latin typeface="Verdana" pitchFamily="34" charset="0"/>
                <a:ea typeface="Verdana" pitchFamily="34" charset="0"/>
              </a:rPr>
              <a:t>Output Current  </a:t>
            </a:r>
            <a:r>
              <a:rPr lang="en-US" sz="2000" dirty="0">
                <a:latin typeface="Verdana"/>
                <a:ea typeface="Verdana"/>
              </a:rPr>
              <a:t>=</a:t>
            </a:r>
            <a:r>
              <a:rPr lang="en-US" sz="2000" dirty="0" smtClean="0">
                <a:latin typeface="Verdana" pitchFamily="34" charset="0"/>
                <a:ea typeface="Verdana" pitchFamily="34" charset="0"/>
              </a:rPr>
              <a:t> 1.25 x 1000W/24V</a:t>
            </a:r>
            <a:endParaRPr lang="en-US" sz="2000" dirty="0"/>
          </a:p>
        </p:txBody>
      </p:sp>
      <p:sp>
        <p:nvSpPr>
          <p:cNvPr id="18" name="Rectangle 17"/>
          <p:cNvSpPr/>
          <p:nvPr/>
        </p:nvSpPr>
        <p:spPr>
          <a:xfrm>
            <a:off x="9296400" y="8844999"/>
            <a:ext cx="1236236" cy="400110"/>
          </a:xfrm>
          <a:prstGeom prst="rect">
            <a:avLst/>
          </a:prstGeom>
        </p:spPr>
        <p:txBody>
          <a:bodyPr wrap="none">
            <a:spAutoFit/>
          </a:bodyPr>
          <a:lstStyle/>
          <a:p>
            <a:r>
              <a:rPr lang="en-US" sz="2000" b="1" dirty="0" smtClean="0">
                <a:solidFill>
                  <a:srgbClr val="C00000"/>
                </a:solidFill>
                <a:latin typeface="Verdana" pitchFamily="34" charset="0"/>
                <a:ea typeface="Verdana" pitchFamily="34" charset="0"/>
              </a:rPr>
              <a:t> </a:t>
            </a:r>
            <a:r>
              <a:rPr lang="en-US" sz="2000" b="1" dirty="0">
                <a:solidFill>
                  <a:srgbClr val="C00000"/>
                </a:solidFill>
                <a:latin typeface="Verdana"/>
                <a:ea typeface="Verdana"/>
              </a:rPr>
              <a:t>≥ </a:t>
            </a:r>
            <a:r>
              <a:rPr lang="en-US" sz="2000" b="1" dirty="0" smtClean="0">
                <a:solidFill>
                  <a:srgbClr val="C00000"/>
                </a:solidFill>
                <a:latin typeface="Verdana" pitchFamily="34" charset="0"/>
                <a:ea typeface="Verdana" pitchFamily="34" charset="0"/>
              </a:rPr>
              <a:t>52 A</a:t>
            </a:r>
            <a:endParaRPr lang="en-US" sz="2000" b="1" dirty="0">
              <a:solidFill>
                <a:srgbClr val="C00000"/>
              </a:solidFill>
            </a:endParaRPr>
          </a:p>
        </p:txBody>
      </p:sp>
    </p:spTree>
    <p:extLst>
      <p:ext uri="{BB962C8B-B14F-4D97-AF65-F5344CB8AC3E}">
        <p14:creationId xmlns:p14="http://schemas.microsoft.com/office/powerpoint/2010/main" val="2434766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8"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BASIC SETTINGS OF SCC</a:t>
            </a:r>
            <a:endParaRPr lang="en-US" sz="5400" dirty="0">
              <a:latin typeface="Verdana" pitchFamily="34" charset="0"/>
              <a:ea typeface="Verdana" pitchFamily="34" charset="0"/>
            </a:endParaRPr>
          </a:p>
        </p:txBody>
      </p:sp>
      <p:sp>
        <p:nvSpPr>
          <p:cNvPr id="19" name="Rectangle 18"/>
          <p:cNvSpPr/>
          <p:nvPr/>
        </p:nvSpPr>
        <p:spPr>
          <a:xfrm>
            <a:off x="3124200" y="2095500"/>
            <a:ext cx="14097000" cy="7294305"/>
          </a:xfrm>
          <a:prstGeom prst="rect">
            <a:avLst/>
          </a:prstGeom>
        </p:spPr>
        <p:txBody>
          <a:bodyPr wrap="square">
            <a:spAutoFit/>
          </a:bodyPr>
          <a:lstStyle/>
          <a:p>
            <a:pPr marL="285750" indent="-285750" algn="just" fontAlgn="base">
              <a:lnSpc>
                <a:spcPct val="150000"/>
              </a:lnSpc>
              <a:buFont typeface="Wingdings" pitchFamily="2" charset="2"/>
              <a:buChar char="Ø"/>
            </a:pPr>
            <a:r>
              <a:rPr lang="en-US" sz="2400" b="1" dirty="0" smtClean="0">
                <a:latin typeface="Verdana" pitchFamily="34" charset="0"/>
                <a:ea typeface="Verdana" pitchFamily="34" charset="0"/>
              </a:rPr>
              <a:t>Battery </a:t>
            </a:r>
            <a:r>
              <a:rPr lang="en-US" sz="2400" b="1" dirty="0">
                <a:latin typeface="Verdana" pitchFamily="34" charset="0"/>
                <a:ea typeface="Verdana" pitchFamily="34" charset="0"/>
              </a:rPr>
              <a:t>Floating Charging Voltage </a:t>
            </a:r>
            <a:r>
              <a:rPr lang="en-US" sz="2400" dirty="0">
                <a:latin typeface="Verdana" pitchFamily="34" charset="0"/>
                <a:ea typeface="Verdana" pitchFamily="34" charset="0"/>
              </a:rPr>
              <a:t>– This voltage keeps the battery at full charge and stops it from losing power on its own. </a:t>
            </a:r>
            <a:endParaRPr lang="en-US" sz="2400" dirty="0" smtClean="0">
              <a:latin typeface="Verdana" pitchFamily="34" charset="0"/>
              <a:ea typeface="Verdana" pitchFamily="34" charset="0"/>
            </a:endParaRPr>
          </a:p>
          <a:p>
            <a:pPr marL="285750" indent="-285750" algn="just" fontAlgn="base">
              <a:lnSpc>
                <a:spcPct val="150000"/>
              </a:lnSpc>
              <a:buFont typeface="Wingdings" pitchFamily="2" charset="2"/>
              <a:buChar char="ü"/>
            </a:pPr>
            <a:r>
              <a:rPr lang="en-US" sz="2400" dirty="0" smtClean="0">
                <a:latin typeface="Verdana" pitchFamily="34" charset="0"/>
                <a:ea typeface="Verdana" pitchFamily="34" charset="0"/>
              </a:rPr>
              <a:t>12 V system = 13.7 V</a:t>
            </a:r>
          </a:p>
          <a:p>
            <a:pPr marL="285750" indent="-285750" algn="just" fontAlgn="base">
              <a:lnSpc>
                <a:spcPct val="150000"/>
              </a:lnSpc>
              <a:buFont typeface="Wingdings" pitchFamily="2" charset="2"/>
              <a:buChar char="ü"/>
            </a:pPr>
            <a:r>
              <a:rPr lang="en-US" sz="2400" dirty="0" smtClean="0">
                <a:latin typeface="Verdana" pitchFamily="34" charset="0"/>
                <a:ea typeface="Verdana" pitchFamily="34" charset="0"/>
              </a:rPr>
              <a:t>24 V system = 27.4 V</a:t>
            </a:r>
          </a:p>
          <a:p>
            <a:pPr marL="285750" indent="-285750" algn="just" fontAlgn="base">
              <a:lnSpc>
                <a:spcPct val="150000"/>
              </a:lnSpc>
              <a:buFont typeface="Wingdings" pitchFamily="2" charset="2"/>
              <a:buChar char="ü"/>
            </a:pPr>
            <a:r>
              <a:rPr lang="en-US" sz="2400" dirty="0" smtClean="0">
                <a:latin typeface="Verdana" pitchFamily="34" charset="0"/>
                <a:ea typeface="Verdana" pitchFamily="34" charset="0"/>
              </a:rPr>
              <a:t>48 V system = 58.4 V</a:t>
            </a:r>
          </a:p>
          <a:p>
            <a:pPr algn="just" fontAlgn="base">
              <a:lnSpc>
                <a:spcPct val="150000"/>
              </a:lnSpc>
            </a:pPr>
            <a:endParaRPr lang="en-US" sz="2400" dirty="0">
              <a:latin typeface="Verdana" pitchFamily="34" charset="0"/>
              <a:ea typeface="Verdana" pitchFamily="34" charset="0"/>
            </a:endParaRPr>
          </a:p>
          <a:p>
            <a:pPr marL="285750" indent="-285750" algn="just" fontAlgn="base">
              <a:lnSpc>
                <a:spcPct val="150000"/>
              </a:lnSpc>
              <a:buFont typeface="Wingdings" pitchFamily="2" charset="2"/>
              <a:buChar char="Ø"/>
            </a:pPr>
            <a:r>
              <a:rPr lang="en-US" sz="2400" b="1" dirty="0">
                <a:latin typeface="Verdana" pitchFamily="34" charset="0"/>
                <a:ea typeface="Verdana" pitchFamily="34" charset="0"/>
              </a:rPr>
              <a:t>Battery Over-Discharging Protection Voltage </a:t>
            </a:r>
            <a:r>
              <a:rPr lang="en-US" sz="2400" dirty="0">
                <a:latin typeface="Verdana" pitchFamily="34" charset="0"/>
                <a:ea typeface="Verdana" pitchFamily="34" charset="0"/>
              </a:rPr>
              <a:t>– This is the voltage that prevents the battery from losing too much charge. </a:t>
            </a:r>
          </a:p>
          <a:p>
            <a:pPr marL="285750" indent="-285750" algn="just" fontAlgn="base">
              <a:lnSpc>
                <a:spcPct val="150000"/>
              </a:lnSpc>
              <a:buFont typeface="Wingdings" pitchFamily="2" charset="2"/>
              <a:buChar char="ü"/>
            </a:pPr>
            <a:r>
              <a:rPr lang="en-US" sz="2400" dirty="0" smtClean="0">
                <a:latin typeface="Verdana" pitchFamily="34" charset="0"/>
                <a:ea typeface="Verdana" pitchFamily="34" charset="0"/>
              </a:rPr>
              <a:t>12 V </a:t>
            </a:r>
            <a:r>
              <a:rPr lang="en-US" sz="2400" dirty="0">
                <a:latin typeface="Verdana" pitchFamily="34" charset="0"/>
                <a:ea typeface="Verdana" pitchFamily="34" charset="0"/>
              </a:rPr>
              <a:t>system </a:t>
            </a:r>
            <a:r>
              <a:rPr lang="en-US" sz="2400" dirty="0" smtClean="0">
                <a:latin typeface="Verdana" pitchFamily="34" charset="0"/>
                <a:ea typeface="Verdana" pitchFamily="34" charset="0"/>
              </a:rPr>
              <a:t>= 10.8 V </a:t>
            </a:r>
            <a:r>
              <a:rPr lang="en-US" sz="2400" dirty="0">
                <a:latin typeface="Verdana" pitchFamily="34" charset="0"/>
                <a:ea typeface="Verdana" pitchFamily="34" charset="0"/>
              </a:rPr>
              <a:t>to </a:t>
            </a:r>
            <a:r>
              <a:rPr lang="en-US" sz="2400" dirty="0" smtClean="0">
                <a:latin typeface="Verdana" pitchFamily="34" charset="0"/>
                <a:ea typeface="Verdana" pitchFamily="34" charset="0"/>
              </a:rPr>
              <a:t>11.4V (11.2 V)</a:t>
            </a:r>
          </a:p>
          <a:p>
            <a:pPr marL="285750" indent="-285750" algn="just" fontAlgn="base">
              <a:lnSpc>
                <a:spcPct val="150000"/>
              </a:lnSpc>
              <a:buFont typeface="Wingdings" pitchFamily="2" charset="2"/>
              <a:buChar char="ü"/>
            </a:pPr>
            <a:r>
              <a:rPr lang="en-US" sz="2400" dirty="0" smtClean="0">
                <a:latin typeface="Verdana" pitchFamily="34" charset="0"/>
                <a:ea typeface="Verdana" pitchFamily="34" charset="0"/>
              </a:rPr>
              <a:t>24 V </a:t>
            </a:r>
            <a:r>
              <a:rPr lang="en-US" sz="2400" dirty="0">
                <a:latin typeface="Verdana" pitchFamily="34" charset="0"/>
                <a:ea typeface="Verdana" pitchFamily="34" charset="0"/>
              </a:rPr>
              <a:t>system </a:t>
            </a:r>
            <a:r>
              <a:rPr lang="en-US" sz="2400" dirty="0" smtClean="0">
                <a:latin typeface="Verdana" pitchFamily="34" charset="0"/>
                <a:ea typeface="Verdana" pitchFamily="34" charset="0"/>
              </a:rPr>
              <a:t>= 21.6V </a:t>
            </a:r>
            <a:r>
              <a:rPr lang="en-US" sz="2400" dirty="0">
                <a:latin typeface="Verdana" pitchFamily="34" charset="0"/>
                <a:ea typeface="Verdana" pitchFamily="34" charset="0"/>
              </a:rPr>
              <a:t>to </a:t>
            </a:r>
            <a:r>
              <a:rPr lang="en-US" sz="2400" dirty="0" smtClean="0">
                <a:latin typeface="Verdana" pitchFamily="34" charset="0"/>
                <a:ea typeface="Verdana" pitchFamily="34" charset="0"/>
              </a:rPr>
              <a:t>22.8V (22.2 V)</a:t>
            </a:r>
          </a:p>
          <a:p>
            <a:pPr marL="285750" indent="-285750" algn="just" fontAlgn="base">
              <a:lnSpc>
                <a:spcPct val="150000"/>
              </a:lnSpc>
              <a:buFont typeface="Wingdings" pitchFamily="2" charset="2"/>
              <a:buChar char="ü"/>
            </a:pPr>
            <a:r>
              <a:rPr lang="en-US" sz="2400" dirty="0" smtClean="0">
                <a:latin typeface="Verdana" pitchFamily="34" charset="0"/>
                <a:ea typeface="Verdana" pitchFamily="34" charset="0"/>
              </a:rPr>
              <a:t>48 V system = 43.2V </a:t>
            </a:r>
            <a:r>
              <a:rPr lang="en-US" sz="2400" dirty="0">
                <a:latin typeface="Verdana" pitchFamily="34" charset="0"/>
                <a:ea typeface="Verdana" pitchFamily="34" charset="0"/>
              </a:rPr>
              <a:t>to </a:t>
            </a:r>
            <a:r>
              <a:rPr lang="en-US" sz="2400" dirty="0" smtClean="0">
                <a:latin typeface="Verdana" pitchFamily="34" charset="0"/>
                <a:ea typeface="Verdana" pitchFamily="34" charset="0"/>
              </a:rPr>
              <a:t>45.6V (44.4 V) </a:t>
            </a:r>
          </a:p>
          <a:p>
            <a:pPr marL="285750" indent="-285750" algn="just" fontAlgn="base">
              <a:lnSpc>
                <a:spcPct val="150000"/>
              </a:lnSpc>
              <a:buFont typeface="Wingdings" pitchFamily="2" charset="2"/>
              <a:buChar char="Ø"/>
            </a:pPr>
            <a:endParaRPr lang="en-US" dirty="0">
              <a:latin typeface="Verdana" pitchFamily="34" charset="0"/>
              <a:ea typeface="Verdana" pitchFamily="34" charset="0"/>
            </a:endParaRPr>
          </a:p>
          <a:p>
            <a:pPr marL="285750" indent="-285750" algn="just" fontAlgn="base">
              <a:lnSpc>
                <a:spcPct val="150000"/>
              </a:lnSpc>
              <a:buFont typeface="Wingdings" pitchFamily="2" charset="2"/>
              <a:buChar char="ü"/>
            </a:pPr>
            <a:endParaRPr lang="en-US" dirty="0">
              <a:latin typeface="Verdana" pitchFamily="34" charset="0"/>
              <a:ea typeface="Verdana" pitchFamily="34" charset="0"/>
            </a:endParaRPr>
          </a:p>
          <a:p>
            <a:pPr fontAlgn="base"/>
            <a:endParaRPr lang="en-US" dirty="0"/>
          </a:p>
        </p:txBody>
      </p:sp>
    </p:spTree>
    <p:extLst>
      <p:ext uri="{BB962C8B-B14F-4D97-AF65-F5344CB8AC3E}">
        <p14:creationId xmlns:p14="http://schemas.microsoft.com/office/powerpoint/2010/main" val="1965141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8"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BASIC SETTINGS OF SCC</a:t>
            </a:r>
            <a:endParaRPr lang="en-US" sz="5400" dirty="0">
              <a:latin typeface="Verdana" pitchFamily="34" charset="0"/>
              <a:ea typeface="Verdana" pitchFamily="34" charset="0"/>
            </a:endParaRPr>
          </a:p>
        </p:txBody>
      </p:sp>
      <p:sp>
        <p:nvSpPr>
          <p:cNvPr id="19" name="Rectangle 18"/>
          <p:cNvSpPr/>
          <p:nvPr/>
        </p:nvSpPr>
        <p:spPr>
          <a:xfrm>
            <a:off x="3124200" y="1409700"/>
            <a:ext cx="14097000" cy="8679299"/>
          </a:xfrm>
          <a:prstGeom prst="rect">
            <a:avLst/>
          </a:prstGeom>
        </p:spPr>
        <p:txBody>
          <a:bodyPr wrap="square">
            <a:spAutoFit/>
          </a:bodyPr>
          <a:lstStyle/>
          <a:p>
            <a:pPr marL="285750" indent="-285750" algn="just" fontAlgn="base">
              <a:lnSpc>
                <a:spcPct val="150000"/>
              </a:lnSpc>
              <a:buFont typeface="Wingdings" pitchFamily="2" charset="2"/>
              <a:buChar char="ü"/>
            </a:pPr>
            <a:endParaRPr lang="en-US" sz="2400" dirty="0">
              <a:latin typeface="Verdana" pitchFamily="34" charset="0"/>
              <a:ea typeface="Verdana" pitchFamily="34" charset="0"/>
            </a:endParaRPr>
          </a:p>
          <a:p>
            <a:pPr marL="342900" indent="-342900" algn="just" fontAlgn="base">
              <a:lnSpc>
                <a:spcPct val="150000"/>
              </a:lnSpc>
              <a:buFont typeface="Wingdings" pitchFamily="2" charset="2"/>
              <a:buChar char="Ø"/>
            </a:pPr>
            <a:r>
              <a:rPr lang="en-US" sz="2400" b="1" dirty="0">
                <a:latin typeface="Verdana" pitchFamily="34" charset="0"/>
                <a:ea typeface="Verdana" pitchFamily="34" charset="0"/>
              </a:rPr>
              <a:t>Battery Overcharging Protection Voltage </a:t>
            </a:r>
            <a:r>
              <a:rPr lang="en-US" sz="2400" dirty="0">
                <a:latin typeface="Verdana" pitchFamily="34" charset="0"/>
                <a:ea typeface="Verdana" pitchFamily="34" charset="0"/>
              </a:rPr>
              <a:t>– Set this according to your battery type. It’s also called the full charge cutoff voltage. </a:t>
            </a:r>
          </a:p>
          <a:p>
            <a:pPr marL="285750" indent="-285750" algn="just" fontAlgn="base">
              <a:lnSpc>
                <a:spcPct val="150000"/>
              </a:lnSpc>
              <a:buFont typeface="Wingdings" pitchFamily="2" charset="2"/>
              <a:buChar char="ü"/>
            </a:pPr>
            <a:r>
              <a:rPr lang="en-US" sz="2400" dirty="0">
                <a:latin typeface="Verdana" pitchFamily="34" charset="0"/>
                <a:ea typeface="Verdana" pitchFamily="34" charset="0"/>
              </a:rPr>
              <a:t>12 V system = 14.1 V and 14.5 V (14.4 V)</a:t>
            </a:r>
          </a:p>
          <a:p>
            <a:pPr marL="285750" indent="-285750" algn="just" fontAlgn="base">
              <a:lnSpc>
                <a:spcPct val="150000"/>
              </a:lnSpc>
              <a:buFont typeface="Wingdings" pitchFamily="2" charset="2"/>
              <a:buChar char="ü"/>
            </a:pPr>
            <a:r>
              <a:rPr lang="en-US" sz="2400" dirty="0">
                <a:latin typeface="Verdana" pitchFamily="34" charset="0"/>
                <a:ea typeface="Verdana" pitchFamily="34" charset="0"/>
              </a:rPr>
              <a:t>24 V system = 28.2 V to 29 V (28.8 V)</a:t>
            </a:r>
          </a:p>
          <a:p>
            <a:pPr marL="285750" indent="-285750" algn="just" fontAlgn="base">
              <a:lnSpc>
                <a:spcPct val="150000"/>
              </a:lnSpc>
              <a:buFont typeface="Wingdings" pitchFamily="2" charset="2"/>
              <a:buChar char="ü"/>
            </a:pPr>
            <a:r>
              <a:rPr lang="en-US" sz="2400" dirty="0">
                <a:latin typeface="Verdana" pitchFamily="34" charset="0"/>
                <a:ea typeface="Verdana" pitchFamily="34" charset="0"/>
              </a:rPr>
              <a:t>48 V system = 56.4 V to 58 V (57.6 V)</a:t>
            </a:r>
          </a:p>
          <a:p>
            <a:pPr algn="just" fontAlgn="base">
              <a:lnSpc>
                <a:spcPct val="150000"/>
              </a:lnSpc>
            </a:pPr>
            <a:endParaRPr lang="en-US" sz="2400" dirty="0" smtClean="0">
              <a:latin typeface="Verdana" pitchFamily="34" charset="0"/>
              <a:ea typeface="Verdana" pitchFamily="34" charset="0"/>
            </a:endParaRPr>
          </a:p>
          <a:p>
            <a:pPr marL="342900" indent="-342900" algn="just" fontAlgn="base">
              <a:lnSpc>
                <a:spcPct val="150000"/>
              </a:lnSpc>
              <a:buFont typeface="Wingdings" pitchFamily="2" charset="2"/>
              <a:buChar char="Ø"/>
            </a:pPr>
            <a:r>
              <a:rPr lang="en-US" sz="2400" b="1" dirty="0" smtClean="0">
                <a:latin typeface="Verdana" pitchFamily="34" charset="0"/>
                <a:ea typeface="Verdana" pitchFamily="34" charset="0"/>
              </a:rPr>
              <a:t>Charge </a:t>
            </a:r>
            <a:r>
              <a:rPr lang="en-US" sz="2400" b="1" dirty="0">
                <a:latin typeface="Verdana" pitchFamily="34" charset="0"/>
                <a:ea typeface="Verdana" pitchFamily="34" charset="0"/>
              </a:rPr>
              <a:t>Controller Capacity </a:t>
            </a:r>
            <a:r>
              <a:rPr lang="en-US" sz="2400" dirty="0">
                <a:latin typeface="Verdana" pitchFamily="34" charset="0"/>
                <a:ea typeface="Verdana" pitchFamily="34" charset="0"/>
              </a:rPr>
              <a:t>– This is the maximum amount of current the controller can manage. It can be 10A, 20A, 30A, and so on, up to 100A</a:t>
            </a:r>
            <a:r>
              <a:rPr lang="en-US" sz="2400" dirty="0" smtClean="0">
                <a:latin typeface="Verdana" pitchFamily="34" charset="0"/>
                <a:ea typeface="Verdana" pitchFamily="34" charset="0"/>
              </a:rPr>
              <a:t>.</a:t>
            </a:r>
          </a:p>
          <a:p>
            <a:pPr algn="just" fontAlgn="base">
              <a:lnSpc>
                <a:spcPct val="150000"/>
              </a:lnSpc>
            </a:pPr>
            <a:endParaRPr lang="en-US" sz="2400" dirty="0">
              <a:latin typeface="Verdana" pitchFamily="34" charset="0"/>
              <a:ea typeface="Verdana" pitchFamily="34" charset="0"/>
            </a:endParaRPr>
          </a:p>
          <a:p>
            <a:pPr marL="342900" indent="-342900" algn="just" fontAlgn="base">
              <a:lnSpc>
                <a:spcPct val="150000"/>
              </a:lnSpc>
              <a:buFont typeface="Wingdings" pitchFamily="2" charset="2"/>
              <a:buChar char="Ø"/>
            </a:pPr>
            <a:r>
              <a:rPr lang="en-US" sz="2400" b="1" dirty="0">
                <a:latin typeface="Verdana" pitchFamily="34" charset="0"/>
                <a:ea typeface="Verdana" pitchFamily="34" charset="0"/>
              </a:rPr>
              <a:t>Maximum Charging Current </a:t>
            </a:r>
            <a:r>
              <a:rPr lang="en-US" sz="2400" dirty="0">
                <a:latin typeface="Verdana" pitchFamily="34" charset="0"/>
                <a:ea typeface="Verdana" pitchFamily="34" charset="0"/>
              </a:rPr>
              <a:t>– This is the most current your solar panels can give. It’s what the batteries actually put out</a:t>
            </a:r>
            <a:r>
              <a:rPr lang="en-US" sz="2400" dirty="0" smtClean="0">
                <a:latin typeface="Verdana" pitchFamily="34" charset="0"/>
                <a:ea typeface="Verdana" pitchFamily="34" charset="0"/>
              </a:rPr>
              <a:t>.</a:t>
            </a:r>
          </a:p>
          <a:p>
            <a:pPr algn="just" fontAlgn="base">
              <a:lnSpc>
                <a:spcPct val="150000"/>
              </a:lnSpc>
            </a:pPr>
            <a:endParaRPr lang="en-US" sz="2400" dirty="0">
              <a:latin typeface="Verdana" pitchFamily="34" charset="0"/>
              <a:ea typeface="Verdana" pitchFamily="34" charset="0"/>
            </a:endParaRPr>
          </a:p>
          <a:p>
            <a:pPr marL="342900" indent="-342900" algn="just" fontAlgn="base">
              <a:lnSpc>
                <a:spcPct val="150000"/>
              </a:lnSpc>
              <a:buFont typeface="Wingdings" pitchFamily="2" charset="2"/>
              <a:buChar char="Ø"/>
            </a:pPr>
            <a:r>
              <a:rPr lang="en-US" sz="2400" b="1" dirty="0">
                <a:latin typeface="Verdana" pitchFamily="34" charset="0"/>
                <a:ea typeface="Verdana" pitchFamily="34" charset="0"/>
              </a:rPr>
              <a:t>System Voltage </a:t>
            </a:r>
            <a:r>
              <a:rPr lang="en-US" sz="2400" dirty="0">
                <a:latin typeface="Verdana" pitchFamily="34" charset="0"/>
                <a:ea typeface="Verdana" pitchFamily="34" charset="0"/>
              </a:rPr>
              <a:t>– This refers to your solar power system’s operational voltage, like 12V, 24V, or 48V. Bigger systems might operate at 110V or 220V.</a:t>
            </a:r>
          </a:p>
          <a:p>
            <a:pPr fontAlgn="base"/>
            <a:endParaRPr lang="en-US" dirty="0"/>
          </a:p>
        </p:txBody>
      </p:sp>
    </p:spTree>
    <p:extLst>
      <p:ext uri="{BB962C8B-B14F-4D97-AF65-F5344CB8AC3E}">
        <p14:creationId xmlns:p14="http://schemas.microsoft.com/office/powerpoint/2010/main" val="598341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8"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BASIC SETTINGS OF SCC</a:t>
            </a:r>
            <a:endParaRPr lang="en-US" sz="5400" dirty="0">
              <a:latin typeface="Verdana" pitchFamily="34" charset="0"/>
              <a:ea typeface="Verdana" pitchFamily="34" charset="0"/>
            </a:endParaRPr>
          </a:p>
        </p:txBody>
      </p:sp>
      <p:sp>
        <p:nvSpPr>
          <p:cNvPr id="9" name="Rectangle 8"/>
          <p:cNvSpPr/>
          <p:nvPr/>
        </p:nvSpPr>
        <p:spPr>
          <a:xfrm>
            <a:off x="3316310" y="2171700"/>
            <a:ext cx="13792200" cy="7571303"/>
          </a:xfrm>
          <a:prstGeom prst="rect">
            <a:avLst/>
          </a:prstGeom>
        </p:spPr>
        <p:txBody>
          <a:bodyPr wrap="square">
            <a:spAutoFit/>
          </a:bodyPr>
          <a:lstStyle/>
          <a:p>
            <a:pPr marL="342900" indent="-342900" algn="just" fontAlgn="base">
              <a:lnSpc>
                <a:spcPct val="150000"/>
              </a:lnSpc>
              <a:buFont typeface="Wingdings" pitchFamily="2" charset="2"/>
              <a:buChar char="Ø"/>
            </a:pPr>
            <a:r>
              <a:rPr lang="en-US" sz="2400" b="1" dirty="0">
                <a:latin typeface="Verdana" pitchFamily="34" charset="0"/>
                <a:ea typeface="Verdana" pitchFamily="34" charset="0"/>
              </a:rPr>
              <a:t>Temperature Compensation</a:t>
            </a:r>
            <a:r>
              <a:rPr lang="en-US" sz="2400" dirty="0">
                <a:latin typeface="Verdana" pitchFamily="34" charset="0"/>
                <a:ea typeface="Verdana" pitchFamily="34" charset="0"/>
              </a:rPr>
              <a:t>: Lithium batteries do not require temperature compensation, unlike other battery types. Ensure that this feature is disabled or set to the correct parameter for lithium batteries</a:t>
            </a:r>
            <a:r>
              <a:rPr lang="en-US" sz="2400" dirty="0" smtClean="0">
                <a:latin typeface="Verdana" pitchFamily="34" charset="0"/>
                <a:ea typeface="Verdana" pitchFamily="34" charset="0"/>
              </a:rPr>
              <a:t>.</a:t>
            </a:r>
          </a:p>
          <a:p>
            <a:pPr algn="just" fontAlgn="base">
              <a:lnSpc>
                <a:spcPct val="150000"/>
              </a:lnSpc>
            </a:pPr>
            <a:endParaRPr lang="en-US" sz="2400" dirty="0">
              <a:latin typeface="Verdana" pitchFamily="34" charset="0"/>
              <a:ea typeface="Verdana" pitchFamily="34" charset="0"/>
            </a:endParaRPr>
          </a:p>
          <a:p>
            <a:pPr marL="342900" indent="-342900" algn="just" fontAlgn="base">
              <a:lnSpc>
                <a:spcPct val="150000"/>
              </a:lnSpc>
              <a:buFont typeface="Wingdings" pitchFamily="2" charset="2"/>
              <a:buChar char="Ø"/>
            </a:pPr>
            <a:r>
              <a:rPr lang="en-US" sz="2400" b="1" dirty="0">
                <a:latin typeface="Verdana" pitchFamily="34" charset="0"/>
                <a:ea typeface="Verdana" pitchFamily="34" charset="0"/>
              </a:rPr>
              <a:t>Equalization Settings</a:t>
            </a:r>
            <a:r>
              <a:rPr lang="en-US" sz="2400" dirty="0">
                <a:latin typeface="Verdana" pitchFamily="34" charset="0"/>
                <a:ea typeface="Verdana" pitchFamily="34" charset="0"/>
              </a:rPr>
              <a:t>: If you’ve previously been using lead batteries and you switch to lithium, it’s crucial to adjust the equalization settings. Lithium batteries don’t need equalization, and having it enabled can be detrimental to their lifespan and performance. On many charge controllers, you can disable the equalization </a:t>
            </a:r>
            <a:r>
              <a:rPr lang="en-US" sz="2400" dirty="0" smtClean="0">
                <a:latin typeface="Verdana" pitchFamily="34" charset="0"/>
                <a:ea typeface="Verdana" pitchFamily="34" charset="0"/>
              </a:rPr>
              <a:t>feature.</a:t>
            </a:r>
          </a:p>
          <a:p>
            <a:pPr algn="just" fontAlgn="base">
              <a:lnSpc>
                <a:spcPct val="150000"/>
              </a:lnSpc>
            </a:pPr>
            <a:endParaRPr lang="en-US" sz="2400" b="1" dirty="0">
              <a:latin typeface="Verdana" pitchFamily="34" charset="0"/>
              <a:ea typeface="Verdana" pitchFamily="34" charset="0"/>
            </a:endParaRPr>
          </a:p>
          <a:p>
            <a:pPr marL="342900" indent="-342900" algn="just" fontAlgn="base">
              <a:lnSpc>
                <a:spcPct val="150000"/>
              </a:lnSpc>
              <a:buFont typeface="Wingdings" pitchFamily="2" charset="2"/>
              <a:buChar char="Ø"/>
            </a:pPr>
            <a:r>
              <a:rPr lang="en-US" sz="2400" b="1" dirty="0" smtClean="0">
                <a:latin typeface="Verdana" pitchFamily="34" charset="0"/>
                <a:ea typeface="Verdana" pitchFamily="34" charset="0"/>
              </a:rPr>
              <a:t>Charging </a:t>
            </a:r>
            <a:r>
              <a:rPr lang="en-US" sz="2400" b="1" dirty="0">
                <a:latin typeface="Verdana" pitchFamily="34" charset="0"/>
                <a:ea typeface="Verdana" pitchFamily="34" charset="0"/>
              </a:rPr>
              <a:t>Profile</a:t>
            </a:r>
            <a:r>
              <a:rPr lang="en-US" sz="2400" dirty="0">
                <a:latin typeface="Verdana" pitchFamily="34" charset="0"/>
                <a:ea typeface="Verdana" pitchFamily="34" charset="0"/>
              </a:rPr>
              <a:t>: For optimal performance and battery lifespan, it’s essential to configure the charge controller with the appropriate settings for a lithium </a:t>
            </a:r>
            <a:r>
              <a:rPr lang="en-US" sz="2400" dirty="0" smtClean="0">
                <a:latin typeface="Verdana" pitchFamily="34" charset="0"/>
                <a:ea typeface="Verdana" pitchFamily="34" charset="0"/>
              </a:rPr>
              <a:t>battery.</a:t>
            </a:r>
          </a:p>
          <a:p>
            <a:pPr algn="just" fontAlgn="base">
              <a:lnSpc>
                <a:spcPct val="150000"/>
              </a:lnSpc>
            </a:pPr>
            <a:endParaRPr lang="en-US" sz="2400" dirty="0" smtClean="0">
              <a:latin typeface="Verdana" pitchFamily="34" charset="0"/>
              <a:ea typeface="Verdana" pitchFamily="34" charset="0"/>
            </a:endParaRPr>
          </a:p>
          <a:p>
            <a:pPr lvl="1" fontAlgn="base"/>
            <a:endParaRPr lang="en-US" dirty="0"/>
          </a:p>
        </p:txBody>
      </p:sp>
    </p:spTree>
    <p:extLst>
      <p:ext uri="{BB962C8B-B14F-4D97-AF65-F5344CB8AC3E}">
        <p14:creationId xmlns:p14="http://schemas.microsoft.com/office/powerpoint/2010/main" val="2873456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8"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BASIC SETTINGS OF SCC</a:t>
            </a:r>
            <a:endParaRPr lang="en-US" sz="5400" dirty="0">
              <a:latin typeface="Verdana" pitchFamily="34" charset="0"/>
              <a:ea typeface="Verdana" pitchFamily="34" charset="0"/>
            </a:endParaRPr>
          </a:p>
        </p:txBody>
      </p:sp>
      <p:sp>
        <p:nvSpPr>
          <p:cNvPr id="9" name="Rectangle 8"/>
          <p:cNvSpPr/>
          <p:nvPr/>
        </p:nvSpPr>
        <p:spPr>
          <a:xfrm>
            <a:off x="3316310" y="1943100"/>
            <a:ext cx="13792200" cy="5909310"/>
          </a:xfrm>
          <a:prstGeom prst="rect">
            <a:avLst/>
          </a:prstGeom>
        </p:spPr>
        <p:txBody>
          <a:bodyPr wrap="square">
            <a:spAutoFit/>
          </a:bodyPr>
          <a:lstStyle/>
          <a:p>
            <a:pPr algn="just" fontAlgn="base">
              <a:lnSpc>
                <a:spcPct val="150000"/>
              </a:lnSpc>
            </a:pPr>
            <a:endParaRPr lang="en-US" sz="2400" dirty="0" smtClean="0">
              <a:latin typeface="Verdana" pitchFamily="34" charset="0"/>
              <a:ea typeface="Verdana" pitchFamily="34" charset="0"/>
            </a:endParaRPr>
          </a:p>
          <a:p>
            <a:pPr marL="342900" indent="-342900" algn="just" fontAlgn="base">
              <a:lnSpc>
                <a:spcPct val="150000"/>
              </a:lnSpc>
              <a:buFont typeface="Wingdings" pitchFamily="2" charset="2"/>
              <a:buChar char="Ø"/>
            </a:pPr>
            <a:r>
              <a:rPr lang="en-US" sz="2400" b="1" dirty="0" smtClean="0">
                <a:latin typeface="Verdana" pitchFamily="34" charset="0"/>
                <a:ea typeface="Verdana" pitchFamily="34" charset="0"/>
              </a:rPr>
              <a:t>Charge </a:t>
            </a:r>
            <a:r>
              <a:rPr lang="en-US" sz="2400" b="1" dirty="0">
                <a:latin typeface="Verdana" pitchFamily="34" charset="0"/>
                <a:ea typeface="Verdana" pitchFamily="34" charset="0"/>
              </a:rPr>
              <a:t>Voltage</a:t>
            </a:r>
            <a:r>
              <a:rPr lang="en-US" sz="2400" dirty="0">
                <a:latin typeface="Verdana" pitchFamily="34" charset="0"/>
                <a:ea typeface="Verdana" pitchFamily="34" charset="0"/>
              </a:rPr>
              <a:t>: Set this to 14.4 volts, which is equivalent to 3.6 volts per cell (VPC</a:t>
            </a:r>
            <a:r>
              <a:rPr lang="en-US" sz="2400" dirty="0" smtClean="0">
                <a:latin typeface="Verdana" pitchFamily="34" charset="0"/>
                <a:ea typeface="Verdana" pitchFamily="34" charset="0"/>
              </a:rPr>
              <a:t>).</a:t>
            </a:r>
          </a:p>
          <a:p>
            <a:pPr lvl="1" algn="just" fontAlgn="base">
              <a:lnSpc>
                <a:spcPct val="150000"/>
              </a:lnSpc>
            </a:pPr>
            <a:endParaRPr lang="en-US" sz="2400" dirty="0">
              <a:latin typeface="Verdana" pitchFamily="34" charset="0"/>
              <a:ea typeface="Verdana" pitchFamily="34" charset="0"/>
            </a:endParaRPr>
          </a:p>
          <a:p>
            <a:pPr marL="342900" indent="-342900" algn="just" fontAlgn="base">
              <a:lnSpc>
                <a:spcPct val="150000"/>
              </a:lnSpc>
              <a:buFont typeface="Wingdings" pitchFamily="2" charset="2"/>
              <a:buChar char="Ø"/>
            </a:pPr>
            <a:r>
              <a:rPr lang="en-US" sz="2400" b="1" dirty="0">
                <a:latin typeface="Verdana" pitchFamily="34" charset="0"/>
                <a:ea typeface="Verdana" pitchFamily="34" charset="0"/>
              </a:rPr>
              <a:t>Absorption Time</a:t>
            </a:r>
            <a:r>
              <a:rPr lang="en-US" sz="2400" dirty="0">
                <a:latin typeface="Verdana" pitchFamily="34" charset="0"/>
                <a:ea typeface="Verdana" pitchFamily="34" charset="0"/>
              </a:rPr>
              <a:t>: Adjust this to 30 minutes. This period ensures that the lithium cells are balanced correctly during the charging process</a:t>
            </a:r>
            <a:r>
              <a:rPr lang="en-US" sz="2400" dirty="0" smtClean="0">
                <a:latin typeface="Verdana" pitchFamily="34" charset="0"/>
                <a:ea typeface="Verdana" pitchFamily="34" charset="0"/>
              </a:rPr>
              <a:t>.</a:t>
            </a:r>
          </a:p>
          <a:p>
            <a:pPr algn="just" fontAlgn="base">
              <a:lnSpc>
                <a:spcPct val="150000"/>
              </a:lnSpc>
            </a:pPr>
            <a:endParaRPr lang="en-US" sz="2400" dirty="0">
              <a:latin typeface="Verdana" pitchFamily="34" charset="0"/>
              <a:ea typeface="Verdana" pitchFamily="34" charset="0"/>
            </a:endParaRPr>
          </a:p>
          <a:p>
            <a:pPr marL="342900" indent="-342900" algn="just" fontAlgn="base">
              <a:lnSpc>
                <a:spcPct val="150000"/>
              </a:lnSpc>
              <a:buFont typeface="Wingdings" pitchFamily="2" charset="2"/>
              <a:buChar char="Ø"/>
            </a:pPr>
            <a:r>
              <a:rPr lang="en-US" sz="2400" b="1" dirty="0">
                <a:latin typeface="Verdana" pitchFamily="34" charset="0"/>
                <a:ea typeface="Verdana" pitchFamily="34" charset="0"/>
              </a:rPr>
              <a:t>Float Voltage</a:t>
            </a:r>
            <a:r>
              <a:rPr lang="en-US" sz="2400" dirty="0">
                <a:latin typeface="Verdana" pitchFamily="34" charset="0"/>
                <a:ea typeface="Verdana" pitchFamily="34" charset="0"/>
              </a:rPr>
              <a:t>: Set this value to 13.6 volts</a:t>
            </a:r>
            <a:r>
              <a:rPr lang="en-US" sz="2400" dirty="0" smtClean="0">
                <a:latin typeface="Verdana" pitchFamily="34" charset="0"/>
                <a:ea typeface="Verdana" pitchFamily="34" charset="0"/>
              </a:rPr>
              <a:t>.</a:t>
            </a:r>
          </a:p>
          <a:p>
            <a:pPr algn="just" fontAlgn="base">
              <a:lnSpc>
                <a:spcPct val="150000"/>
              </a:lnSpc>
            </a:pPr>
            <a:endParaRPr lang="en-US" sz="2400" dirty="0">
              <a:latin typeface="Verdana" pitchFamily="34" charset="0"/>
              <a:ea typeface="Verdana" pitchFamily="34" charset="0"/>
            </a:endParaRPr>
          </a:p>
          <a:p>
            <a:pPr marL="342900" indent="-342900" algn="just" fontAlgn="base">
              <a:lnSpc>
                <a:spcPct val="150000"/>
              </a:lnSpc>
              <a:buFont typeface="Wingdings" pitchFamily="2" charset="2"/>
              <a:buChar char="Ø"/>
            </a:pPr>
            <a:r>
              <a:rPr lang="en-US" sz="2400" b="1" dirty="0">
                <a:latin typeface="Verdana" pitchFamily="34" charset="0"/>
                <a:ea typeface="Verdana" pitchFamily="34" charset="0"/>
              </a:rPr>
              <a:t>Resting Voltage</a:t>
            </a:r>
            <a:r>
              <a:rPr lang="en-US" sz="2400" dirty="0">
                <a:latin typeface="Verdana" pitchFamily="34" charset="0"/>
                <a:ea typeface="Verdana" pitchFamily="34" charset="0"/>
              </a:rPr>
              <a:t>: Typically, the default for this is 3.4 VPC.</a:t>
            </a:r>
          </a:p>
          <a:p>
            <a:pPr lvl="1" fontAlgn="base"/>
            <a:endParaRPr lang="en-US" dirty="0"/>
          </a:p>
        </p:txBody>
      </p:sp>
    </p:spTree>
    <p:extLst>
      <p:ext uri="{BB962C8B-B14F-4D97-AF65-F5344CB8AC3E}">
        <p14:creationId xmlns:p14="http://schemas.microsoft.com/office/powerpoint/2010/main" val="3818562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8"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IMPORTANT NOTES</a:t>
            </a:r>
            <a:endParaRPr lang="en-US" sz="5400" dirty="0">
              <a:latin typeface="Verdana" pitchFamily="34" charset="0"/>
              <a:ea typeface="Verdana" pitchFamily="34" charset="0"/>
            </a:endParaRPr>
          </a:p>
        </p:txBody>
      </p:sp>
      <p:pic>
        <p:nvPicPr>
          <p:cNvPr id="1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35892"/>
          <a:stretch/>
        </p:blipFill>
        <p:spPr bwMode="auto">
          <a:xfrm>
            <a:off x="4262445" y="3874931"/>
            <a:ext cx="11206155" cy="6069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a:xfrm>
            <a:off x="3003114" y="1714500"/>
            <a:ext cx="14141886" cy="2338397"/>
          </a:xfrm>
          <a:prstGeom prst="rect">
            <a:avLst/>
          </a:prstGeom>
        </p:spPr>
        <p:txBody>
          <a:bodyPr wrap="square">
            <a:spAutoFit/>
          </a:bodyPr>
          <a:lstStyle/>
          <a:p>
            <a:pPr algn="just">
              <a:lnSpc>
                <a:spcPct val="150000"/>
              </a:lnSpc>
            </a:pPr>
            <a:r>
              <a:rPr lang="en-US" sz="2000" dirty="0" smtClean="0">
                <a:latin typeface="Verdana" pitchFamily="34" charset="0"/>
                <a:ea typeface="Verdana" pitchFamily="34" charset="0"/>
              </a:rPr>
              <a:t>When installing a charge controller, it is recommended that you follow the sequence given below:</a:t>
            </a:r>
          </a:p>
          <a:p>
            <a:pPr marL="342900" indent="-342900" algn="just">
              <a:lnSpc>
                <a:spcPct val="150000"/>
              </a:lnSpc>
              <a:buFont typeface="Wingdings" pitchFamily="2" charset="2"/>
              <a:buChar char="Ø"/>
            </a:pPr>
            <a:r>
              <a:rPr lang="en-US" sz="2000" dirty="0" smtClean="0">
                <a:latin typeface="Verdana" pitchFamily="34" charset="0"/>
                <a:ea typeface="Verdana" pitchFamily="34" charset="0"/>
              </a:rPr>
              <a:t>Connection sequence: connect the battery to the charge controller, followed by the PV module and lastly the loads.</a:t>
            </a:r>
          </a:p>
          <a:p>
            <a:pPr marL="342900" indent="-342900" algn="just">
              <a:lnSpc>
                <a:spcPct val="150000"/>
              </a:lnSpc>
              <a:buFont typeface="Wingdings" pitchFamily="2" charset="2"/>
              <a:buChar char="Ø"/>
            </a:pPr>
            <a:r>
              <a:rPr lang="en-US" sz="2000" dirty="0" smtClean="0">
                <a:latin typeface="Verdana" pitchFamily="34" charset="0"/>
                <a:ea typeface="Verdana" pitchFamily="34" charset="0"/>
              </a:rPr>
              <a:t>Disconnection sequence: disconnect the load(s) from the charge controller first, followed by the PV module and lastly the battery.</a:t>
            </a:r>
            <a:endParaRPr lang="en-US" sz="2000" dirty="0">
              <a:latin typeface="Verdana" pitchFamily="34" charset="0"/>
              <a:ea typeface="Verdana" pitchFamily="34" charset="0"/>
            </a:endParaRPr>
          </a:p>
        </p:txBody>
      </p:sp>
    </p:spTree>
    <p:extLst>
      <p:ext uri="{BB962C8B-B14F-4D97-AF65-F5344CB8AC3E}">
        <p14:creationId xmlns:p14="http://schemas.microsoft.com/office/powerpoint/2010/main" val="671796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Sun GIFs - Find &amp; Share on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246245" y="6210300"/>
            <a:ext cx="2726555" cy="27265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474" y="1790700"/>
            <a:ext cx="2967228"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5"/>
            <a:stretch>
              <a:fillRect/>
            </a:stretch>
          </a:blipFill>
        </p:spPr>
        <p:txBody>
          <a:bodyPr/>
          <a:lstStyle/>
          <a:p>
            <a:endParaRPr lang="en-US"/>
          </a:p>
        </p:txBody>
      </p:sp>
      <p:sp>
        <p:nvSpPr>
          <p:cNvPr id="3" name="AutoShape 4" descr="data:image/png;base64,iVBORw0KGgoAAAANSUhEUgAAAGQAAABkCAMAAABHPGVmAAAAqFBMVEX////u7u7t7e0AAP7s7Ozw8PD39/f9/f309PT29vb7+/v+/v7v7+/5+fn8/Pz19fX6+vrz8/P4+Pjx8fHy8vL///r19e3///b6++0qK/v5+fQ8PfpMTfkOEPwgIftiZPeUlfy7vPfl5vaLjPnc3fni4+1UVvvv7/t0d/SUlvRwcfm1tPzExfS8vfLJyu+pqfuDhPdcXfnW1fsvMPd9f/hERfxtbfyvsfLV3ua2AAAKZklEQVRogb1aaYObOA82xoC5jwBJM5Npm2Y6PebYbXfa///PXskSwQZytNt9+TCayMZCto7HsoUIPC+LhIg8z1sJIRrpyRBo7XkKSJoRuxjZsgIK7ABIBW/VQDWwE6AtDIa9lSc10BDeyoH+34R4JETaQlrpClEsRNJo3lGINEKgd0Jvedy7JiEKhRSrIFhVRVEFQaCLomiyIIiB1kGQAUmguQWaAzsEqqFbDjRjNr9VQm9gJy0MBj+rjNghsJuiEBK0SHHKUvgu+MwSBJfj5yI74c+NWfkV/AYSwVe3QHPWHdheAYOxkjkPBkoKNRESz4UUPPFnhDTEzljIakGIyKQ0QtRECLELoEaIohle8XJBLxSCbxkhUpImUpIQeRSi86rKS63LpKoqrXUMJATaABsINuPPEtgx0JB664qakd0Quyrnb8FgeazrRetqLOviGU4m1iXJVoflKtm6cF1wJtm6YDBVie5P+Yk86Sdd9A6EwFSiEElT2SjJfiJJEykD85pUpIkkTWC5UBMp2U8kaQKDGU0k+0mweX/nizDGJwzj0pDhp/ln8jMeif3zTHO43r/1fX+0LjPxUhk/UfRdcmpdkq2LlITPJeuSyrIuwbqDdXnb92/8QcglP8ku+km45Cf9CtW4QhMTieDLHU3UoIlyNFGkiSRNqv5pRzLuhPGRPM/R2pEaZ2BqsZHGzG6AamoOJ+yS2NC83X4gEf7rwVgXmbBcjsKDdXmL1uVJJwqzdRWqv79lGR8fxH+TT6LNT54q/1Nn8snMT9SCn+S8XKgJm9DgJ/YqBqRJOkyV/7k3CuZJUtVtq5MqSVZtGydJErdtC+wE2DVwc/hZMruB3hpoUSUVEA3NTUtvaXqrarf3XwYZX7ukbFuyruBEFPbYTyb5hJYrmkVhk09Ef7gZZDwu5ZOZEG9RyMl8YoQ8DSLuntcsxCvSNFrh6qbojF4MNIbuCVBc3SgVCVDN7FykaYuhFt7CRU9TkQMNoRkXPRHdyyDjzXNfAhtsQkSYlpMowmReR1HUQNYOgWrM8VGEEKAGWjG7xBwPFEgLBHN8yewKeuvNX4MMf9+lIfW2TfhX0Eq2jFa2fx/1uBcjWrnSTxJ5UogeV/HhKOPmsBUTcFekBi20MIUkJDVel8LEo5DULJdha14uTJjI9mi5SuOj+9vjmh96ZJOQVKgUv0spCpCKA6RSJtQpRQFScYBUHCAVBUjFAVKZALm9vxvXA92XBtPQ+c+F+sNu1APZ3hR3UZC4DIlOOSMI+XbUY/fcCxd3BWC+ResaZEwGmRqISuargc0GGQGCDYCdMNsYfTfq4T/2q5QGi8m6zXp4KX6XUhQgFQVInnhPKQr1xK6BopJqXEVUcvt8FOE/IZAgNg5WXW/C50N99zjq8SKWtg4c6o9Jy4VE2RwSTUI9CPk2yviA6zFCIkrYuQYs1MCjY0NDpiWRJiaaAzvkZqR1fHyrXB/GufqyDnPoFTu9nVCPWJS3DmrJutxQPwDu7nnU41ZYkOjXtg7n/eTw5ijj5sGCRN7C1sFYPCdT6YI7eQ7c7UcZ/rdOHCFRroatgxRhCQ8iSiAGaI5UN8Q2zdqwm5KbmYTb/RhL/Mf1ZDB4S8PfBUh00bqG5cL1GGMigIZuBrjhrX/vJ+HHUcYPcXqLnV0FiSxNlAXuLD2+P4gjJAJN2ONJk7ZCSASPATc1QaK6JkhE7Lyta4REITQ3iH2gGUheb7+MMnb7LfQ2kAgo9a5xsLKtZ5DI3WK7kMiNwmn/YZThfx0gUfqbfrK8xRYvloxP862D7SepWNw68CbAZMblTdCTJeNj0R03QdIFtlrJERIFCIkKkzRCoAYSFRGXPaIqCzJmQ04pomBrBSx/d+iDDNhYLFlFpjekGhgsM+zfhkT3N5aQr+vzBZxTfnJBSG85CHjIcYu9LARzbABQ1UxXGqUNzgvQOlgB5kkLgoppwmycxSpNu38sGRAWywzZEc59kJregQZqpiuNBGCuKMJyFIyEEx9DWwy06JKHe7nq4Sfk+EwzuzEj9e8tGf5Tz58VBElqECzk+BSLVzgYyD+F6vvgM07I6+emm6P63kINmAudrcOpKtFUSBxkRx/Y/ZzVu+r77/Zkdd5FIVkClmcgEdgragh0q95ao7x0ARlkjHU4AFBrK5pgDsnI6GsCUri4aMZNQIMRJAIfSp0AGXiv9ij+T/ZTgkSy/2k3fthoMdszTgPk3IR7O9fRx1qhXva2F/q32XXV1AESsTNm+9eJDP8mGf3EU7d203PrLe7jXT+x47nGCL35MpWBOQ+a2xAD9/ovu+HDlrJA3JrkYHJGMksOC7WVakFKoDlAdo82e7cRTm1FFmM+swPkUqh/NxPybksmHAQO+2krTleJTkAi0MQIcacEn7t7Slr9J5v7pecqkVyudx0h0QBwLNwTNscKz/F5WQNK0msnnOz2+YB/mDhoacRWJwC3EwDxuVEeTLwNsjDjXqpBnvYTmuHbiZSnXsadHQj81+6qaurgJw64Y4dwP9r3327U1pksUzjBnbddFz56/OgnqImm/UEZ24g/hul/dIX4D92DHXv9T+v4uLsoh7dCs+koNQ2mY2LPADeFesSinydL3/2wf77Zi7Gaesm6TkOi6sYR8uPJlXmxmjqDRIvFAnfCds4ivaazYsFKKcklBvL4sViAabldrhJtHM9zn+ctJuyoWjmbcgOJrE15c6wSnaymelMLs+Zu41Hxd1JNbZej8LmtQ/f5hIzdIfi107lzxYL8+7KQd3axQPMqGj+hks+0WCABc6VUHkwh/XklF5ZMvan/uijj+31mlwe5SmXKg8QOBFUNh/Lg2UJnttktCfnacwHHmHDlFjqvhURjlah/WZDxZuNWieRFSDRUiepoLOywQQKwXAVTUAHP4zYIorFKlLPRo/lWVBpt2XyPVSK0E1gXrAiY8iAXYLk8uGBgf3fz8qA2+1VTzc14cU150KPy4IXdr9jPVuUZKwLzaurUhF0/kWcPmPsprPjUmyhIzpiM1VROWotbB7vqbyARUIN92nYFpNpOQv5uX+IOeAVvJXQYUFLv4azAQKIVsUNin90zUtnBiS1v9+cOzuQk1McXQz3vfjsLIO1+rsXVB8xTSHRqH2/Y30Y1Vv2JA+ZwKWmNQvC8qylPn441+Zrna/eyLs2ZWumeqYV81FaePFOzayvKqa3wOZ+nOK3cHHCqauXUVhI+HdTMxmNAcc3WYVolao19/bPpY/HbFzEuVomy/Xd/975fPgI8Ce4cTZzz4OVj4u7j3WE7b2641/SweX72fLYG6dFOr3uv+qUapBz9ZNG6roFE422PVXbu4Ky6duvAlxFm9S7vXL2L/SR384lYyCeVpvsTDV+r4PsT1eS2RW6cYbyM0aKPUG/NdzQaegtvdJDDUTP0/vUDZs+upk4PmH8DEomFaqq89iJGLea3ooppPrGEpNbpHDsjXymZJC2EPUvOmFV8zyihW0nleP0Iy1DIrsyBZlFg6m+su0wBsSGZZyGxg4rYLbGHwX7r7FdeQit//tThyi32v78VdV7I/wDrpfd4ldI/j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7" descr="data:image/png;base64,iVBORw0KGgoAAAANSUhEUgAAAGQAAABkCAMAAABHPGVmAAAAqFBMVEX////u7u7t7e0AAP7s7Ozw8PD39/f9/f309PT29vb7+/v+/v7v7+/5+fn8/Pz19fX6+vrz8/P4+Pjx8fHy8vL///r19e3///b6++0qK/v5+fQ8PfpMTfkOEPwgIftiZPeUlfy7vPfl5vaLjPnc3fni4+1UVvvv7/t0d/SUlvRwcfm1tPzExfS8vfLJyu+pqfuDhPdcXfnW1fsvMPd9f/hERfxtbfyvsfLV3ua2AAAKZklEQVRogb1aaYObOA82xoC5jwBJM5Npm2Y6PebYbXfa///PXskSwQZytNt9+TCayMZCto7HsoUIPC+LhIg8z1sJIRrpyRBo7XkKSJoRuxjZsgIK7ABIBW/VQDWwE6AtDIa9lSc10BDeyoH+34R4JETaQlrpClEsRNJo3lGINEKgd0Jvedy7JiEKhRSrIFhVRVEFQaCLomiyIIiB1kGQAUmguQWaAzsEqqFbDjRjNr9VQm9gJy0MBj+rjNghsJuiEBK0SHHKUvgu+MwSBJfj5yI74c+NWfkV/AYSwVe3QHPWHdheAYOxkjkPBkoKNRESz4UUPPFnhDTEzljIakGIyKQ0QtRECLELoEaIohle8XJBLxSCbxkhUpImUpIQeRSi86rKS63LpKoqrXUMJATaABsINuPPEtgx0JB664qakd0Quyrnb8FgeazrRetqLOviGU4m1iXJVoflKtm6cF1wJtm6YDBVie5P+Yk86Sdd9A6EwFSiEElT2SjJfiJJEykD85pUpIkkTWC5UBMp2U8kaQKDGU0k+0mweX/nizDGJwzj0pDhp/ln8jMeif3zTHO43r/1fX+0LjPxUhk/UfRdcmpdkq2LlITPJeuSyrIuwbqDdXnb92/8QcglP8ku+km45Cf9CtW4QhMTieDLHU3UoIlyNFGkiSRNqv5pRzLuhPGRPM/R2pEaZ2BqsZHGzG6AamoOJ+yS2NC83X4gEf7rwVgXmbBcjsKDdXmL1uVJJwqzdRWqv79lGR8fxH+TT6LNT54q/1Nn8snMT9SCn+S8XKgJm9DgJ/YqBqRJOkyV/7k3CuZJUtVtq5MqSVZtGydJErdtC+wE2DVwc/hZMruB3hpoUSUVEA3NTUtvaXqrarf3XwYZX7ukbFuyruBEFPbYTyb5hJYrmkVhk09Ef7gZZDwu5ZOZEG9RyMl8YoQ8DSLuntcsxCvSNFrh6qbojF4MNIbuCVBc3SgVCVDN7FykaYuhFt7CRU9TkQMNoRkXPRHdyyDjzXNfAhtsQkSYlpMowmReR1HUQNYOgWrM8VGEEKAGWjG7xBwPFEgLBHN8yewKeuvNX4MMf9+lIfW2TfhX0Eq2jFa2fx/1uBcjWrnSTxJ5UogeV/HhKOPmsBUTcFekBi20MIUkJDVel8LEo5DULJdha14uTJjI9mi5SuOj+9vjmh96ZJOQVKgUv0spCpCKA6RSJtQpRQFScYBUHCAVBUjFAVKZALm9vxvXA92XBtPQ+c+F+sNu1APZ3hR3UZC4DIlOOSMI+XbUY/fcCxd3BWC+ResaZEwGmRqISuargc0GGQGCDYCdMNsYfTfq4T/2q5QGi8m6zXp4KX6XUhQgFQVInnhPKQr1xK6BopJqXEVUcvt8FOE/IZAgNg5WXW/C50N99zjq8SKWtg4c6o9Jy4VE2RwSTUI9CPk2yviA6zFCIkrYuQYs1MCjY0NDpiWRJiaaAzvkZqR1fHyrXB/GufqyDnPoFTu9nVCPWJS3DmrJutxQPwDu7nnU41ZYkOjXtg7n/eTw5ijj5sGCRN7C1sFYPCdT6YI7eQ7c7UcZ/rdOHCFRroatgxRhCQ8iSiAGaI5UN8Q2zdqwm5KbmYTb/RhL/Mf1ZDB4S8PfBUh00bqG5cL1GGMigIZuBrjhrX/vJ+HHUcYPcXqLnV0FiSxNlAXuLD2+P4gjJAJN2ONJk7ZCSASPATc1QaK6JkhE7Lyta4REITQ3iH2gGUheb7+MMnb7LfQ2kAgo9a5xsLKtZ5DI3WK7kMiNwmn/YZThfx0gUfqbfrK8xRYvloxP862D7SepWNw68CbAZMblTdCTJeNj0R03QdIFtlrJERIFCIkKkzRCoAYSFRGXPaIqCzJmQ04pomBrBSx/d+iDDNhYLFlFpjekGhgsM+zfhkT3N5aQr+vzBZxTfnJBSG85CHjIcYu9LARzbABQ1UxXGqUNzgvQOlgB5kkLgoppwmycxSpNu38sGRAWywzZEc59kJregQZqpiuNBGCuKMJyFIyEEx9DWwy06JKHe7nq4Sfk+EwzuzEj9e8tGf5Tz58VBElqECzk+BSLVzgYyD+F6vvgM07I6+emm6P63kINmAudrcOpKtFUSBxkRx/Y/ZzVu+r77/Zkdd5FIVkClmcgEdgragh0q95ao7x0ARlkjHU4AFBrK5pgDsnI6GsCUri4aMZNQIMRJAIfSp0AGXiv9ij+T/ZTgkSy/2k3fthoMdszTgPk3IR7O9fRx1qhXva2F/q32XXV1AESsTNm+9eJDP8mGf3EU7d203PrLe7jXT+x47nGCL35MpWBOQ+a2xAD9/ovu+HDlrJA3JrkYHJGMksOC7WVakFKoDlAdo82e7cRTm1FFmM+swPkUqh/NxPybksmHAQO+2krTleJTkAi0MQIcacEn7t7Slr9J5v7pecqkVyudx0h0QBwLNwTNscKz/F5WQNK0msnnOz2+YB/mDhoacRWJwC3EwDxuVEeTLwNsjDjXqpBnvYTmuHbiZSnXsadHQj81+6qaurgJw64Y4dwP9r3327U1pksUzjBnbddFz56/OgnqImm/UEZ24g/hul/dIX4D92DHXv9T+v4uLsoh7dCs+koNQ2mY2LPADeFesSinydL3/2wf77Zi7Gaesm6TkOi6sYR8uPJlXmxmjqDRIvFAnfCds4ivaazYsFKKcklBvL4sViAabldrhJtHM9zn+ctJuyoWjmbcgOJrE15c6wSnaymelMLs+Zu41Hxd1JNbZej8LmtQ/f5hIzdIfi107lzxYL8+7KQd3axQPMqGj+hks+0WCABc6VUHkwh/XklF5ZMvan/uijj+31mlwe5SmXKg8QOBFUNh/Lg2UJnttktCfnacwHHmHDlFjqvhURjlah/WZDxZuNWieRFSDRUiepoLOywQQKwXAVTUAHP4zYIorFKlLPRo/lWVBpt2XyPVSK0E1gXrAiY8iAXYLk8uGBgf3fz8qA2+1VTzc14cU150KPy4IXdr9jPVuUZKwLzaurUhF0/kWcPmPsprPjUmyhIzpiM1VROWotbB7vqbyARUIN92nYFpNpOQv5uX+IOeAVvJXQYUFLv4azAQKIVsUNin90zUtnBiS1v9+cOzuQk1McXQz3vfjsLIO1+rsXVB8xTSHRqH2/Y30Y1Vv2JA+ZwKWmNQvC8qylPn441+Zrna/eyLs2ZWumeqYV81FaePFOzayvKqa3wOZ+nOK3cHHCqauXUVhI+HdTMxmNAcc3WYVolao19/bPpY/HbFzEuVomy/Xd/975fPgI8Ce4cTZzz4OVj4u7j3WE7b2641/SweX72fLYG6dFOr3uv+qUapBz9ZNG6roFE422PVXbu4Ky6duvAlxFm9S7vXL2L/SR384lYyCeVpvsTDV+r4PsT1eS2RW6cYbyM0aKPUG/NdzQaegtvdJDDUTP0/vUDZs+upk4PmH8DEomFaqq89iJGLea3ooppPrGEpNbpHDsjXymZJC2EPUvOmFV8zyihW0nleP0Iy1DIrsyBZlFg6m+su0wBsSGZZyGxg4rYLbGHwX7r7FdeQit//tThyi32v78VdV7I/wDrpfd4ldI/j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4953000" y="6282035"/>
            <a:ext cx="2895600" cy="461665"/>
          </a:xfrm>
          <a:prstGeom prst="rect">
            <a:avLst/>
          </a:prstGeom>
        </p:spPr>
        <p:txBody>
          <a:bodyPr wrap="square">
            <a:spAutoFit/>
          </a:bodyPr>
          <a:lstStyle/>
          <a:p>
            <a:r>
              <a:rPr lang="en-US" sz="2400" b="1" dirty="0" smtClean="0">
                <a:latin typeface="Verdana" pitchFamily="34" charset="0"/>
                <a:ea typeface="Verdana" pitchFamily="34" charset="0"/>
              </a:rPr>
              <a:t>PV Modules</a:t>
            </a:r>
            <a:endParaRPr lang="en-US" sz="2400" b="1" dirty="0">
              <a:latin typeface="Verdana" pitchFamily="34" charset="0"/>
              <a:ea typeface="Verdana" pitchFamily="34" charset="0"/>
            </a:endParaRPr>
          </a:p>
        </p:txBody>
      </p:sp>
      <p:sp>
        <p:nvSpPr>
          <p:cNvPr id="35" name="Rectangle 34"/>
          <p:cNvSpPr/>
          <p:nvPr/>
        </p:nvSpPr>
        <p:spPr>
          <a:xfrm>
            <a:off x="12649200" y="8572500"/>
            <a:ext cx="3733800" cy="461665"/>
          </a:xfrm>
          <a:prstGeom prst="rect">
            <a:avLst/>
          </a:prstGeom>
        </p:spPr>
        <p:txBody>
          <a:bodyPr wrap="square">
            <a:spAutoFit/>
          </a:bodyPr>
          <a:lstStyle/>
          <a:p>
            <a:r>
              <a:rPr lang="en-US" sz="2400" b="1" dirty="0" smtClean="0">
                <a:latin typeface="Verdana" pitchFamily="34" charset="0"/>
                <a:ea typeface="Verdana" pitchFamily="34" charset="0"/>
              </a:rPr>
              <a:t>Storage Battery</a:t>
            </a:r>
            <a:endParaRPr lang="en-US" sz="2400" b="1" dirty="0">
              <a:latin typeface="Verdana" pitchFamily="34" charset="0"/>
              <a:ea typeface="Verdana" pitchFamily="34" charset="0"/>
            </a:endParaRPr>
          </a:p>
        </p:txBody>
      </p:sp>
      <p:sp>
        <p:nvSpPr>
          <p:cNvPr id="37" name="Rectangle 36"/>
          <p:cNvSpPr/>
          <p:nvPr/>
        </p:nvSpPr>
        <p:spPr>
          <a:xfrm>
            <a:off x="9448799" y="5067300"/>
            <a:ext cx="3633190" cy="461665"/>
          </a:xfrm>
          <a:prstGeom prst="rect">
            <a:avLst/>
          </a:prstGeom>
        </p:spPr>
        <p:txBody>
          <a:bodyPr wrap="square">
            <a:spAutoFit/>
          </a:bodyPr>
          <a:lstStyle/>
          <a:p>
            <a:r>
              <a:rPr lang="en-US" sz="2400" b="1" dirty="0" smtClean="0">
                <a:latin typeface="Verdana" pitchFamily="34" charset="0"/>
                <a:ea typeface="Verdana" pitchFamily="34" charset="0"/>
              </a:rPr>
              <a:t>Charge Controller</a:t>
            </a:r>
            <a:endParaRPr lang="en-US" sz="2400" b="1" dirty="0">
              <a:latin typeface="Verdana" pitchFamily="34" charset="0"/>
              <a:ea typeface="Verdana" pitchFamily="34" charset="0"/>
            </a:endParaRPr>
          </a:p>
        </p:txBody>
      </p:sp>
      <p:pic>
        <p:nvPicPr>
          <p:cNvPr id="1033" name="Picture 9"/>
          <p:cNvPicPr>
            <a:picLocks noChangeAspect="1" noChangeArrowheads="1"/>
          </p:cNvPicPr>
          <p:nvPr/>
        </p:nvPicPr>
        <p:blipFill rotWithShape="1">
          <a:blip r:embed="rId6">
            <a:extLst>
              <a:ext uri="{28A0092B-C50C-407E-A947-70E740481C1C}">
                <a14:useLocalDpi xmlns:a14="http://schemas.microsoft.com/office/drawing/2010/main" val="0"/>
              </a:ext>
            </a:extLst>
          </a:blip>
          <a:srcRect t="12435" b="12895"/>
          <a:stretch/>
        </p:blipFill>
        <p:spPr bwMode="auto">
          <a:xfrm>
            <a:off x="12344400" y="6096202"/>
            <a:ext cx="3418351" cy="2552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11" descr="Maxima Solar Panel | Solar Panel 270 Watt | Monocrystalline 270 Watt Panel | Solar Panel Suppli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52504" y="1896572"/>
            <a:ext cx="2239496" cy="326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19" descr="https://sp-ao.shortpixel.ai/client/to_webp,q_lossless,ret_img,w_780,h_600/https:/www.lsp-international.com/wp-content/uploads/AC-Surge-Protective-Device-T2-SLP40-275-2S.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Bent Arrow 4"/>
          <p:cNvSpPr/>
          <p:nvPr/>
        </p:nvSpPr>
        <p:spPr>
          <a:xfrm rot="5400000">
            <a:off x="11793816" y="3946147"/>
            <a:ext cx="2701368" cy="1752600"/>
          </a:xfrm>
          <a:prstGeom prst="bentArrow">
            <a:avLst>
              <a:gd name="adj1" fmla="val 25000"/>
              <a:gd name="adj2" fmla="val 24424"/>
              <a:gd name="adj3" fmla="val 25000"/>
              <a:gd name="adj4" fmla="val 43750"/>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ight Arrow 8"/>
          <p:cNvSpPr/>
          <p:nvPr/>
        </p:nvSpPr>
        <p:spPr>
          <a:xfrm>
            <a:off x="7696200" y="3314700"/>
            <a:ext cx="2153402" cy="8382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467600" y="4198508"/>
            <a:ext cx="2895600" cy="769441"/>
          </a:xfrm>
          <a:prstGeom prst="rect">
            <a:avLst/>
          </a:prstGeom>
        </p:spPr>
        <p:txBody>
          <a:bodyPr wrap="square">
            <a:spAutoFit/>
          </a:bodyPr>
          <a:lstStyle/>
          <a:p>
            <a:pPr algn="just"/>
            <a:r>
              <a:rPr lang="en-US" sz="4400" b="1" dirty="0" smtClean="0">
                <a:latin typeface="Verdana" pitchFamily="34" charset="0"/>
                <a:ea typeface="Verdana" pitchFamily="34" charset="0"/>
              </a:rPr>
              <a:t>1375</a:t>
            </a:r>
            <a:r>
              <a:rPr lang="en-US" sz="4400" b="1" dirty="0" smtClean="0">
                <a:solidFill>
                  <a:srgbClr val="00B050"/>
                </a:solidFill>
                <a:latin typeface="Verdana" pitchFamily="34" charset="0"/>
                <a:ea typeface="Verdana" pitchFamily="34" charset="0"/>
              </a:rPr>
              <a:t> W</a:t>
            </a:r>
            <a:endParaRPr lang="en-US" sz="4400" b="1" dirty="0">
              <a:solidFill>
                <a:srgbClr val="00B050"/>
              </a:solidFill>
              <a:latin typeface="Verdana" pitchFamily="34" charset="0"/>
              <a:ea typeface="Verdana" pitchFamily="34" charset="0"/>
            </a:endParaRPr>
          </a:p>
        </p:txBody>
      </p:sp>
      <p:sp>
        <p:nvSpPr>
          <p:cNvPr id="31"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ENERGY FLOW AND UNIT ANALYSIS</a:t>
            </a:r>
            <a:endParaRPr lang="en-US" sz="5400" dirty="0">
              <a:latin typeface="Verdana" pitchFamily="34" charset="0"/>
              <a:ea typeface="Verdana" pitchFamily="34" charset="0"/>
            </a:endParaRPr>
          </a:p>
        </p:txBody>
      </p:sp>
      <p:sp>
        <p:nvSpPr>
          <p:cNvPr id="32" name="Rectangle 31"/>
          <p:cNvSpPr/>
          <p:nvPr/>
        </p:nvSpPr>
        <p:spPr>
          <a:xfrm>
            <a:off x="6249210" y="8808303"/>
            <a:ext cx="6857190" cy="830997"/>
          </a:xfrm>
          <a:prstGeom prst="rect">
            <a:avLst/>
          </a:prstGeom>
        </p:spPr>
        <p:txBody>
          <a:bodyPr wrap="square">
            <a:spAutoFit/>
          </a:bodyPr>
          <a:lstStyle/>
          <a:p>
            <a:r>
              <a:rPr lang="en-US" sz="4800" b="1" dirty="0" smtClean="0">
                <a:solidFill>
                  <a:srgbClr val="C00000"/>
                </a:solidFill>
                <a:latin typeface="Verdana" pitchFamily="34" charset="0"/>
                <a:ea typeface="Verdana" pitchFamily="34" charset="0"/>
              </a:rPr>
              <a:t>PSH = 4 hours (h)</a:t>
            </a:r>
            <a:endParaRPr lang="en-US" sz="4800" b="1" dirty="0">
              <a:solidFill>
                <a:srgbClr val="C00000"/>
              </a:solidFill>
              <a:latin typeface="Verdana" pitchFamily="34" charset="0"/>
              <a:ea typeface="Verdana" pitchFamily="34" charset="0"/>
            </a:endParaRPr>
          </a:p>
        </p:txBody>
      </p:sp>
      <p:sp>
        <p:nvSpPr>
          <p:cNvPr id="2" name="AutoShape 4" descr="Animated clipart, Sun gif, Halloween ..."/>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Animated clipart, Sun gif, Halloween ..."/>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Rectangle 32"/>
          <p:cNvSpPr/>
          <p:nvPr/>
        </p:nvSpPr>
        <p:spPr>
          <a:xfrm>
            <a:off x="12344400" y="2469059"/>
            <a:ext cx="2286810" cy="769441"/>
          </a:xfrm>
          <a:prstGeom prst="rect">
            <a:avLst/>
          </a:prstGeom>
        </p:spPr>
        <p:txBody>
          <a:bodyPr wrap="square">
            <a:spAutoFit/>
          </a:bodyPr>
          <a:lstStyle/>
          <a:p>
            <a:pPr algn="just"/>
            <a:r>
              <a:rPr lang="en-US" sz="4400" b="1" dirty="0" smtClean="0">
                <a:latin typeface="Verdana" pitchFamily="34" charset="0"/>
                <a:ea typeface="Verdana" pitchFamily="34" charset="0"/>
              </a:rPr>
              <a:t>60</a:t>
            </a:r>
            <a:r>
              <a:rPr lang="en-US" sz="4400" b="1" dirty="0" smtClean="0">
                <a:solidFill>
                  <a:srgbClr val="00B0F0"/>
                </a:solidFill>
                <a:latin typeface="Verdana" pitchFamily="34" charset="0"/>
                <a:ea typeface="Verdana" pitchFamily="34" charset="0"/>
              </a:rPr>
              <a:t> A</a:t>
            </a:r>
            <a:endParaRPr lang="en-US" sz="4400" b="1" dirty="0">
              <a:solidFill>
                <a:srgbClr val="00B0F0"/>
              </a:solidFill>
              <a:latin typeface="Verdana" pitchFamily="34" charset="0"/>
              <a:ea typeface="Verdana" pitchFamily="34" charset="0"/>
            </a:endParaRPr>
          </a:p>
        </p:txBody>
      </p:sp>
      <p:sp>
        <p:nvSpPr>
          <p:cNvPr id="34" name="Rectangle 33"/>
          <p:cNvSpPr/>
          <p:nvPr/>
        </p:nvSpPr>
        <p:spPr>
          <a:xfrm>
            <a:off x="14945155" y="4087267"/>
            <a:ext cx="3310366" cy="2000548"/>
          </a:xfrm>
          <a:prstGeom prst="rect">
            <a:avLst/>
          </a:prstGeom>
        </p:spPr>
        <p:txBody>
          <a:bodyPr wrap="square">
            <a:spAutoFit/>
          </a:bodyPr>
          <a:lstStyle/>
          <a:p>
            <a:pPr algn="just"/>
            <a:r>
              <a:rPr lang="en-US" sz="4000" dirty="0" smtClean="0">
                <a:latin typeface="Verdana" pitchFamily="34" charset="0"/>
                <a:ea typeface="Verdana" pitchFamily="34" charset="0"/>
              </a:rPr>
              <a:t>5.5</a:t>
            </a:r>
            <a:r>
              <a:rPr lang="en-US" sz="4000" dirty="0" smtClean="0">
                <a:solidFill>
                  <a:srgbClr val="7030A0"/>
                </a:solidFill>
                <a:latin typeface="Verdana" pitchFamily="34" charset="0"/>
                <a:ea typeface="Verdana" pitchFamily="34" charset="0"/>
              </a:rPr>
              <a:t> </a:t>
            </a:r>
            <a:r>
              <a:rPr lang="en-US" sz="4000" dirty="0" smtClean="0">
                <a:solidFill>
                  <a:srgbClr val="00B050"/>
                </a:solidFill>
                <a:latin typeface="Verdana" pitchFamily="34" charset="0"/>
                <a:ea typeface="Verdana" pitchFamily="34" charset="0"/>
              </a:rPr>
              <a:t>kW</a:t>
            </a:r>
            <a:r>
              <a:rPr lang="en-US" sz="4000" dirty="0" smtClean="0">
                <a:solidFill>
                  <a:srgbClr val="C00000"/>
                </a:solidFill>
                <a:latin typeface="Verdana" pitchFamily="34" charset="0"/>
                <a:ea typeface="Verdana" pitchFamily="34" charset="0"/>
              </a:rPr>
              <a:t>h</a:t>
            </a:r>
          </a:p>
          <a:p>
            <a:pPr algn="just"/>
            <a:r>
              <a:rPr lang="en-US" sz="4000" dirty="0" smtClean="0">
                <a:latin typeface="Verdana" pitchFamily="34" charset="0"/>
                <a:ea typeface="Verdana" pitchFamily="34" charset="0"/>
              </a:rPr>
              <a:t>24</a:t>
            </a:r>
            <a:r>
              <a:rPr lang="en-US" sz="4000" dirty="0" smtClean="0">
                <a:solidFill>
                  <a:srgbClr val="7030A0"/>
                </a:solidFill>
                <a:latin typeface="Verdana" pitchFamily="34" charset="0"/>
                <a:ea typeface="Verdana" pitchFamily="34" charset="0"/>
              </a:rPr>
              <a:t> V</a:t>
            </a:r>
          </a:p>
          <a:p>
            <a:pPr algn="just"/>
            <a:r>
              <a:rPr lang="en-US" sz="4400" b="1" dirty="0" smtClean="0">
                <a:latin typeface="Verdana" pitchFamily="34" charset="0"/>
                <a:ea typeface="Verdana" pitchFamily="34" charset="0"/>
              </a:rPr>
              <a:t>229</a:t>
            </a:r>
            <a:r>
              <a:rPr lang="en-US" sz="4400" b="1" dirty="0" smtClean="0">
                <a:solidFill>
                  <a:srgbClr val="7030A0"/>
                </a:solidFill>
                <a:latin typeface="Verdana" pitchFamily="34" charset="0"/>
                <a:ea typeface="Verdana" pitchFamily="34" charset="0"/>
              </a:rPr>
              <a:t> </a:t>
            </a:r>
            <a:r>
              <a:rPr lang="en-US" sz="4400" b="1" dirty="0">
                <a:solidFill>
                  <a:srgbClr val="00B0F0"/>
                </a:solidFill>
                <a:latin typeface="Verdana" pitchFamily="34" charset="0"/>
                <a:ea typeface="Verdana" pitchFamily="34" charset="0"/>
              </a:rPr>
              <a:t>A</a:t>
            </a:r>
            <a:r>
              <a:rPr lang="en-US" sz="4400" b="1" dirty="0">
                <a:solidFill>
                  <a:srgbClr val="C00000"/>
                </a:solidFill>
                <a:latin typeface="Verdana" pitchFamily="34" charset="0"/>
                <a:ea typeface="Verdana" pitchFamily="34" charset="0"/>
              </a:rPr>
              <a:t>h</a:t>
            </a:r>
            <a:endParaRPr lang="en-US" sz="4400" b="1" dirty="0">
              <a:solidFill>
                <a:srgbClr val="7030A0"/>
              </a:solidFill>
              <a:latin typeface="Verdana" pitchFamily="34" charset="0"/>
              <a:ea typeface="Verdana" pitchFamily="34" charset="0"/>
            </a:endParaRPr>
          </a:p>
        </p:txBody>
      </p:sp>
    </p:spTree>
    <p:extLst>
      <p:ext uri="{BB962C8B-B14F-4D97-AF65-F5344CB8AC3E}">
        <p14:creationId xmlns:p14="http://schemas.microsoft.com/office/powerpoint/2010/main" val="26090297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8"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PV AND MPPT MATCHING</a:t>
            </a:r>
            <a:endParaRPr lang="en-US" sz="5400" dirty="0">
              <a:latin typeface="Verdana" pitchFamily="34" charset="0"/>
              <a:ea typeface="Verdana" pitchFamily="34"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0575" y="2171700"/>
            <a:ext cx="14884111" cy="6661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0082658" y="5295900"/>
            <a:ext cx="7595742"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099830" y="3467100"/>
            <a:ext cx="7595742"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099830" y="3804634"/>
            <a:ext cx="7595742"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110140" y="4109434"/>
            <a:ext cx="7595742"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3476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8"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PV AND MPPT MATCHING</a:t>
            </a:r>
            <a:endParaRPr lang="en-US" sz="5400" dirty="0">
              <a:latin typeface="Verdana" pitchFamily="34" charset="0"/>
              <a:ea typeface="Verdana" pitchFamily="34" charset="0"/>
            </a:endParaRPr>
          </a:p>
        </p:txBody>
      </p:sp>
      <p:pic>
        <p:nvPicPr>
          <p:cNvPr id="2"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353" t="4436" r="21354" b="3985"/>
          <a:stretch/>
        </p:blipFill>
        <p:spPr bwMode="auto">
          <a:xfrm>
            <a:off x="3773510" y="2131800"/>
            <a:ext cx="3695700" cy="590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0324" y="2212830"/>
            <a:ext cx="8254205" cy="3299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8839200" y="5821382"/>
            <a:ext cx="8949181" cy="3970318"/>
          </a:xfrm>
          <a:prstGeom prst="rect">
            <a:avLst/>
          </a:prstGeom>
        </p:spPr>
        <p:txBody>
          <a:bodyPr wrap="none">
            <a:spAutoFit/>
          </a:bodyPr>
          <a:lstStyle/>
          <a:p>
            <a:pPr>
              <a:lnSpc>
                <a:spcPct val="150000"/>
              </a:lnSpc>
            </a:pPr>
            <a:r>
              <a:rPr lang="en-US" sz="2400" dirty="0" err="1" smtClean="0">
                <a:latin typeface="Verdana" pitchFamily="34" charset="0"/>
                <a:ea typeface="Verdana" pitchFamily="34" charset="0"/>
              </a:rPr>
              <a:t>Pmax</a:t>
            </a:r>
            <a:r>
              <a:rPr lang="en-US" sz="2400" dirty="0" smtClean="0">
                <a:latin typeface="Verdana" pitchFamily="34" charset="0"/>
                <a:ea typeface="Verdana" pitchFamily="34" charset="0"/>
              </a:rPr>
              <a:t> = 1500W (</a:t>
            </a:r>
            <a:r>
              <a:rPr lang="en-US" sz="2400" dirty="0">
                <a:latin typeface="Verdana" pitchFamily="34" charset="0"/>
                <a:ea typeface="Verdana" pitchFamily="34" charset="0"/>
              </a:rPr>
              <a:t>MPPT Max Input </a:t>
            </a:r>
            <a:r>
              <a:rPr lang="en-US" sz="2400" dirty="0" smtClean="0">
                <a:latin typeface="Verdana" pitchFamily="34" charset="0"/>
                <a:ea typeface="Verdana" pitchFamily="34" charset="0"/>
              </a:rPr>
              <a:t>Power: 1600W)</a:t>
            </a:r>
          </a:p>
          <a:p>
            <a:pPr>
              <a:lnSpc>
                <a:spcPct val="150000"/>
              </a:lnSpc>
            </a:pPr>
            <a:r>
              <a:rPr lang="en-US" sz="2400" dirty="0" smtClean="0">
                <a:latin typeface="Verdana" pitchFamily="34" charset="0"/>
                <a:ea typeface="Verdana" pitchFamily="34" charset="0"/>
              </a:rPr>
              <a:t>Number of Panels </a:t>
            </a:r>
            <a:r>
              <a:rPr lang="en-US" sz="2400" dirty="0">
                <a:latin typeface="Verdana" pitchFamily="34" charset="0"/>
                <a:ea typeface="Verdana" pitchFamily="34" charset="0"/>
              </a:rPr>
              <a:t>= </a:t>
            </a:r>
            <a:r>
              <a:rPr lang="en-US" sz="2400" dirty="0" smtClean="0">
                <a:latin typeface="Verdana" pitchFamily="34" charset="0"/>
                <a:ea typeface="Verdana" pitchFamily="34" charset="0"/>
              </a:rPr>
              <a:t>1600W/300W </a:t>
            </a:r>
            <a:r>
              <a:rPr lang="en-US" sz="2400" dirty="0">
                <a:latin typeface="Verdana" pitchFamily="34" charset="0"/>
                <a:ea typeface="Verdana" pitchFamily="34" charset="0"/>
              </a:rPr>
              <a:t>= 5</a:t>
            </a:r>
            <a:r>
              <a:rPr lang="en-US" sz="2400" dirty="0" smtClean="0">
                <a:latin typeface="Verdana" pitchFamily="34" charset="0"/>
                <a:ea typeface="Verdana" pitchFamily="34" charset="0"/>
              </a:rPr>
              <a:t> </a:t>
            </a:r>
            <a:r>
              <a:rPr lang="en-US" sz="2400" dirty="0">
                <a:latin typeface="Verdana" pitchFamily="34" charset="0"/>
                <a:ea typeface="Verdana" pitchFamily="34" charset="0"/>
              </a:rPr>
              <a:t>Panels</a:t>
            </a:r>
          </a:p>
          <a:p>
            <a:pPr>
              <a:lnSpc>
                <a:spcPct val="150000"/>
              </a:lnSpc>
            </a:pPr>
            <a:r>
              <a:rPr lang="en-US" sz="2400" dirty="0" smtClean="0">
                <a:latin typeface="Verdana" pitchFamily="34" charset="0"/>
                <a:ea typeface="Verdana" pitchFamily="34" charset="0"/>
              </a:rPr>
              <a:t>Configuration: </a:t>
            </a:r>
            <a:r>
              <a:rPr lang="en-US" sz="2400" dirty="0">
                <a:latin typeface="Verdana" pitchFamily="34" charset="0"/>
                <a:ea typeface="Verdana" pitchFamily="34" charset="0"/>
              </a:rPr>
              <a:t>5</a:t>
            </a:r>
            <a:r>
              <a:rPr lang="en-US" sz="2400" dirty="0" smtClean="0">
                <a:latin typeface="Verdana" pitchFamily="34" charset="0"/>
                <a:ea typeface="Verdana" pitchFamily="34" charset="0"/>
              </a:rPr>
              <a:t>S</a:t>
            </a:r>
          </a:p>
          <a:p>
            <a:pPr>
              <a:lnSpc>
                <a:spcPct val="150000"/>
              </a:lnSpc>
            </a:pPr>
            <a:r>
              <a:rPr lang="en-US" sz="2400" dirty="0" smtClean="0">
                <a:latin typeface="Verdana" pitchFamily="34" charset="0"/>
                <a:ea typeface="Verdana" pitchFamily="34" charset="0"/>
              </a:rPr>
              <a:t>Total </a:t>
            </a:r>
            <a:r>
              <a:rPr lang="en-US" sz="2400" dirty="0" err="1" smtClean="0">
                <a:latin typeface="Verdana" pitchFamily="34" charset="0"/>
                <a:ea typeface="Verdana" pitchFamily="34" charset="0"/>
              </a:rPr>
              <a:t>Voc</a:t>
            </a:r>
            <a:r>
              <a:rPr lang="en-US" sz="2400" dirty="0">
                <a:latin typeface="Verdana" pitchFamily="34" charset="0"/>
                <a:ea typeface="Verdana" pitchFamily="34" charset="0"/>
              </a:rPr>
              <a:t> </a:t>
            </a:r>
            <a:r>
              <a:rPr lang="en-US" sz="2400" dirty="0" smtClean="0">
                <a:latin typeface="Verdana" pitchFamily="34" charset="0"/>
                <a:ea typeface="Verdana" pitchFamily="34" charset="0"/>
              </a:rPr>
              <a:t>=</a:t>
            </a:r>
            <a:r>
              <a:rPr lang="en-US" sz="2400" dirty="0">
                <a:latin typeface="Verdana" pitchFamily="34" charset="0"/>
                <a:ea typeface="Verdana" pitchFamily="34" charset="0"/>
              </a:rPr>
              <a:t> </a:t>
            </a:r>
            <a:r>
              <a:rPr lang="en-US" sz="2400" dirty="0" smtClean="0">
                <a:solidFill>
                  <a:srgbClr val="FF0000"/>
                </a:solidFill>
                <a:latin typeface="Verdana" pitchFamily="34" charset="0"/>
                <a:ea typeface="Verdana" pitchFamily="34" charset="0"/>
              </a:rPr>
              <a:t>199.5 V </a:t>
            </a:r>
            <a:r>
              <a:rPr lang="en-US" sz="2400" dirty="0" smtClean="0">
                <a:latin typeface="Verdana" pitchFamily="34" charset="0"/>
                <a:ea typeface="Verdana" pitchFamily="34" charset="0"/>
              </a:rPr>
              <a:t>(MPPT Max Input Voltage: 150V) </a:t>
            </a:r>
          </a:p>
          <a:p>
            <a:pPr>
              <a:lnSpc>
                <a:spcPct val="150000"/>
              </a:lnSpc>
            </a:pPr>
            <a:r>
              <a:rPr lang="en-US" sz="2400" dirty="0" smtClean="0">
                <a:latin typeface="Verdana" pitchFamily="34" charset="0"/>
                <a:ea typeface="Verdana" pitchFamily="34" charset="0"/>
              </a:rPr>
              <a:t>Total </a:t>
            </a:r>
            <a:r>
              <a:rPr lang="en-US" sz="2400" dirty="0" err="1" smtClean="0">
                <a:latin typeface="Verdana" pitchFamily="34" charset="0"/>
                <a:ea typeface="Verdana" pitchFamily="34" charset="0"/>
              </a:rPr>
              <a:t>Vmp</a:t>
            </a:r>
            <a:r>
              <a:rPr lang="en-US" sz="2400" dirty="0">
                <a:latin typeface="Verdana" pitchFamily="34" charset="0"/>
                <a:ea typeface="Verdana" pitchFamily="34" charset="0"/>
              </a:rPr>
              <a:t> </a:t>
            </a:r>
            <a:r>
              <a:rPr lang="en-US" sz="2400" dirty="0" smtClean="0">
                <a:latin typeface="Verdana" pitchFamily="34" charset="0"/>
                <a:ea typeface="Verdana" pitchFamily="34" charset="0"/>
              </a:rPr>
              <a:t>= </a:t>
            </a:r>
            <a:r>
              <a:rPr lang="en-US" sz="2400" dirty="0" smtClean="0">
                <a:solidFill>
                  <a:srgbClr val="FF0000"/>
                </a:solidFill>
                <a:latin typeface="Verdana" pitchFamily="34" charset="0"/>
                <a:ea typeface="Verdana" pitchFamily="34" charset="0"/>
              </a:rPr>
              <a:t>169.5 V </a:t>
            </a:r>
            <a:r>
              <a:rPr lang="en-US" sz="2400" dirty="0" smtClean="0">
                <a:latin typeface="Verdana" pitchFamily="34" charset="0"/>
                <a:ea typeface="Verdana" pitchFamily="34" charset="0"/>
              </a:rPr>
              <a:t>(MPPT Voltage Range: 26V- 120V) </a:t>
            </a:r>
          </a:p>
          <a:p>
            <a:pPr>
              <a:lnSpc>
                <a:spcPct val="150000"/>
              </a:lnSpc>
            </a:pPr>
            <a:r>
              <a:rPr lang="en-US" sz="2400" dirty="0" smtClean="0">
                <a:latin typeface="Verdana" pitchFamily="34" charset="0"/>
                <a:ea typeface="Verdana" pitchFamily="34" charset="0"/>
              </a:rPr>
              <a:t>Total </a:t>
            </a:r>
            <a:r>
              <a:rPr lang="en-US" sz="2400" dirty="0" err="1" smtClean="0">
                <a:latin typeface="Verdana" pitchFamily="34" charset="0"/>
                <a:ea typeface="Verdana" pitchFamily="34" charset="0"/>
              </a:rPr>
              <a:t>Isc</a:t>
            </a:r>
            <a:r>
              <a:rPr lang="en-US" sz="2400" dirty="0" smtClean="0">
                <a:latin typeface="Verdana" pitchFamily="34" charset="0"/>
                <a:ea typeface="Verdana" pitchFamily="34" charset="0"/>
              </a:rPr>
              <a:t> = 9.38 A</a:t>
            </a:r>
          </a:p>
          <a:p>
            <a:pPr>
              <a:lnSpc>
                <a:spcPct val="150000"/>
              </a:lnSpc>
            </a:pPr>
            <a:r>
              <a:rPr lang="en-US" sz="2400" dirty="0" smtClean="0">
                <a:latin typeface="Verdana" pitchFamily="34" charset="0"/>
                <a:ea typeface="Verdana" pitchFamily="34" charset="0"/>
              </a:rPr>
              <a:t>Total Imp = 8.85 A</a:t>
            </a:r>
            <a:endParaRPr lang="en-US" dirty="0">
              <a:latin typeface="Verdana" pitchFamily="34" charset="0"/>
              <a:ea typeface="Verdana" pitchFamily="34" charset="0"/>
            </a:endParaRPr>
          </a:p>
        </p:txBody>
      </p:sp>
    </p:spTree>
    <p:extLst>
      <p:ext uri="{BB962C8B-B14F-4D97-AF65-F5344CB8AC3E}">
        <p14:creationId xmlns:p14="http://schemas.microsoft.com/office/powerpoint/2010/main" val="2432257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Sun GIFs - Find &amp; Share on GIPHY"/>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246245" y="6210300"/>
            <a:ext cx="2726555" cy="272655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9474" y="1790700"/>
            <a:ext cx="2967228"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5"/>
            <a:stretch>
              <a:fillRect/>
            </a:stretch>
          </a:blipFill>
        </p:spPr>
        <p:txBody>
          <a:bodyPr/>
          <a:lstStyle/>
          <a:p>
            <a:endParaRPr lang="en-US"/>
          </a:p>
        </p:txBody>
      </p:sp>
      <p:sp>
        <p:nvSpPr>
          <p:cNvPr id="3" name="AutoShape 4" descr="data:image/png;base64,iVBORw0KGgoAAAANSUhEUgAAAGQAAABkCAMAAABHPGVmAAAAqFBMVEX////u7u7t7e0AAP7s7Ozw8PD39/f9/f309PT29vb7+/v+/v7v7+/5+fn8/Pz19fX6+vrz8/P4+Pjx8fHy8vL///r19e3///b6++0qK/v5+fQ8PfpMTfkOEPwgIftiZPeUlfy7vPfl5vaLjPnc3fni4+1UVvvv7/t0d/SUlvRwcfm1tPzExfS8vfLJyu+pqfuDhPdcXfnW1fsvMPd9f/hERfxtbfyvsfLV3ua2AAAKZklEQVRogb1aaYObOA82xoC5jwBJM5Npm2Y6PebYbXfa///PXskSwQZytNt9+TCayMZCto7HsoUIPC+LhIg8z1sJIRrpyRBo7XkKSJoRuxjZsgIK7ABIBW/VQDWwE6AtDIa9lSc10BDeyoH+34R4JETaQlrpClEsRNJo3lGINEKgd0Jvedy7JiEKhRSrIFhVRVEFQaCLomiyIIiB1kGQAUmguQWaAzsEqqFbDjRjNr9VQm9gJy0MBj+rjNghsJuiEBK0SHHKUvgu+MwSBJfj5yI74c+NWfkV/AYSwVe3QHPWHdheAYOxkjkPBkoKNRESz4UUPPFnhDTEzljIakGIyKQ0QtRECLELoEaIohle8XJBLxSCbxkhUpImUpIQeRSi86rKS63LpKoqrXUMJATaABsINuPPEtgx0JB664qakd0Quyrnb8FgeazrRetqLOviGU4m1iXJVoflKtm6cF1wJtm6YDBVie5P+Yk86Sdd9A6EwFSiEElT2SjJfiJJEykD85pUpIkkTWC5UBMp2U8kaQKDGU0k+0mweX/nizDGJwzj0pDhp/ln8jMeif3zTHO43r/1fX+0LjPxUhk/UfRdcmpdkq2LlITPJeuSyrIuwbqDdXnb92/8QcglP8ku+km45Cf9CtW4QhMTieDLHU3UoIlyNFGkiSRNqv5pRzLuhPGRPM/R2pEaZ2BqsZHGzG6AamoOJ+yS2NC83X4gEf7rwVgXmbBcjsKDdXmL1uVJJwqzdRWqv79lGR8fxH+TT6LNT54q/1Nn8snMT9SCn+S8XKgJm9DgJ/YqBqRJOkyV/7k3CuZJUtVtq5MqSVZtGydJErdtC+wE2DVwc/hZMruB3hpoUSUVEA3NTUtvaXqrarf3XwYZX7ukbFuyruBEFPbYTyb5hJYrmkVhk09Ef7gZZDwu5ZOZEG9RyMl8YoQ8DSLuntcsxCvSNFrh6qbojF4MNIbuCVBc3SgVCVDN7FykaYuhFt7CRU9TkQMNoRkXPRHdyyDjzXNfAhtsQkSYlpMowmReR1HUQNYOgWrM8VGEEKAGWjG7xBwPFEgLBHN8yewKeuvNX4MMf9+lIfW2TfhX0Eq2jFa2fx/1uBcjWrnSTxJ5UogeV/HhKOPmsBUTcFekBi20MIUkJDVel8LEo5DULJdha14uTJjI9mi5SuOj+9vjmh96ZJOQVKgUv0spCpCKA6RSJtQpRQFScYBUHCAVBUjFAVKZALm9vxvXA92XBtPQ+c+F+sNu1APZ3hR3UZC4DIlOOSMI+XbUY/fcCxd3BWC+ResaZEwGmRqISuargc0GGQGCDYCdMNsYfTfq4T/2q5QGi8m6zXp4KX6XUhQgFQVInnhPKQr1xK6BopJqXEVUcvt8FOE/IZAgNg5WXW/C50N99zjq8SKWtg4c6o9Jy4VE2RwSTUI9CPk2yviA6zFCIkrYuQYs1MCjY0NDpiWRJiaaAzvkZqR1fHyrXB/GufqyDnPoFTu9nVCPWJS3DmrJutxQPwDu7nnU41ZYkOjXtg7n/eTw5ijj5sGCRN7C1sFYPCdT6YI7eQ7c7UcZ/rdOHCFRroatgxRhCQ8iSiAGaI5UN8Q2zdqwm5KbmYTb/RhL/Mf1ZDB4S8PfBUh00bqG5cL1GGMigIZuBrjhrX/vJ+HHUcYPcXqLnV0FiSxNlAXuLD2+P4gjJAJN2ONJk7ZCSASPATc1QaK6JkhE7Lyta4REITQ3iH2gGUheb7+MMnb7LfQ2kAgo9a5xsLKtZ5DI3WK7kMiNwmn/YZThfx0gUfqbfrK8xRYvloxP862D7SepWNw68CbAZMblTdCTJeNj0R03QdIFtlrJERIFCIkKkzRCoAYSFRGXPaIqCzJmQ04pomBrBSx/d+iDDNhYLFlFpjekGhgsM+zfhkT3N5aQr+vzBZxTfnJBSG85CHjIcYu9LARzbABQ1UxXGqUNzgvQOlgB5kkLgoppwmycxSpNu38sGRAWywzZEc59kJregQZqpiuNBGCuKMJyFIyEEx9DWwy06JKHe7nq4Sfk+EwzuzEj9e8tGf5Tz58VBElqECzk+BSLVzgYyD+F6vvgM07I6+emm6P63kINmAudrcOpKtFUSBxkRx/Y/ZzVu+r77/Zkdd5FIVkClmcgEdgragh0q95ao7x0ARlkjHU4AFBrK5pgDsnI6GsCUri4aMZNQIMRJAIfSp0AGXiv9ij+T/ZTgkSy/2k3fthoMdszTgPk3IR7O9fRx1qhXva2F/q32XXV1AESsTNm+9eJDP8mGf3EU7d203PrLe7jXT+x47nGCL35MpWBOQ+a2xAD9/ovu+HDlrJA3JrkYHJGMksOC7WVakFKoDlAdo82e7cRTm1FFmM+swPkUqh/NxPybksmHAQO+2krTleJTkAi0MQIcacEn7t7Slr9J5v7pecqkVyudx0h0QBwLNwTNscKz/F5WQNK0msnnOz2+YB/mDhoacRWJwC3EwDxuVEeTLwNsjDjXqpBnvYTmuHbiZSnXsadHQj81+6qaurgJw64Y4dwP9r3327U1pksUzjBnbddFz56/OgnqImm/UEZ24g/hul/dIX4D92DHXv9T+v4uLsoh7dCs+koNQ2mY2LPADeFesSinydL3/2wf77Zi7Gaesm6TkOi6sYR8uPJlXmxmjqDRIvFAnfCds4ivaazYsFKKcklBvL4sViAabldrhJtHM9zn+ctJuyoWjmbcgOJrE15c6wSnaymelMLs+Zu41Hxd1JNbZej8LmtQ/f5hIzdIfi107lzxYL8+7KQd3axQPMqGj+hks+0WCABc6VUHkwh/XklF5ZMvan/uijj+31mlwe5SmXKg8QOBFUNh/Lg2UJnttktCfnacwHHmHDlFjqvhURjlah/WZDxZuNWieRFSDRUiepoLOywQQKwXAVTUAHP4zYIorFKlLPRo/lWVBpt2XyPVSK0E1gXrAiY8iAXYLk8uGBgf3fz8qA2+1VTzc14cU150KPy4IXdr9jPVuUZKwLzaurUhF0/kWcPmPsprPjUmyhIzpiM1VROWotbB7vqbyARUIN92nYFpNpOQv5uX+IOeAVvJXQYUFLv4azAQKIVsUNin90zUtnBiS1v9+cOzuQk1McXQz3vfjsLIO1+rsXVB8xTSHRqH2/Y30Y1Vv2JA+ZwKWmNQvC8qylPn441+Zrna/eyLs2ZWumeqYV81FaePFOzayvKqa3wOZ+nOK3cHHCqauXUVhI+HdTMxmNAcc3WYVolao19/bPpY/HbFzEuVomy/Xd/975fPgI8Ce4cTZzz4OVj4u7j3WE7b2641/SweX72fLYG6dFOr3uv+qUapBz9ZNG6roFE422PVXbu4Ky6duvAlxFm9S7vXL2L/SR384lYyCeVpvsTDV+r4PsT1eS2RW6cYbyM0aKPUG/NdzQaegtvdJDDUTP0/vUDZs+upk4PmH8DEomFaqq89iJGLea3ooppPrGEpNbpHDsjXymZJC2EPUvOmFV8zyihW0nleP0Iy1DIrsyBZlFg6m+su0wBsSGZZyGxg4rYLbGHwX7r7FdeQit//tThyi32v78VdV7I/wDrpfd4ldI/j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7" descr="data:image/png;base64,iVBORw0KGgoAAAANSUhEUgAAAGQAAABkCAMAAABHPGVmAAAAqFBMVEX////u7u7t7e0AAP7s7Ozw8PD39/f9/f309PT29vb7+/v+/v7v7+/5+fn8/Pz19fX6+vrz8/P4+Pjx8fHy8vL///r19e3///b6++0qK/v5+fQ8PfpMTfkOEPwgIftiZPeUlfy7vPfl5vaLjPnc3fni4+1UVvvv7/t0d/SUlvRwcfm1tPzExfS8vfLJyu+pqfuDhPdcXfnW1fsvMPd9f/hERfxtbfyvsfLV3ua2AAAKZklEQVRogb1aaYObOA82xoC5jwBJM5Npm2Y6PebYbXfa///PXskSwQZytNt9+TCayMZCto7HsoUIPC+LhIg8z1sJIRrpyRBo7XkKSJoRuxjZsgIK7ABIBW/VQDWwE6AtDIa9lSc10BDeyoH+34R4JETaQlrpClEsRNJo3lGINEKgd0Jvedy7JiEKhRSrIFhVRVEFQaCLomiyIIiB1kGQAUmguQWaAzsEqqFbDjRjNr9VQm9gJy0MBj+rjNghsJuiEBK0SHHKUvgu+MwSBJfj5yI74c+NWfkV/AYSwVe3QHPWHdheAYOxkjkPBkoKNRESz4UUPPFnhDTEzljIakGIyKQ0QtRECLELoEaIohle8XJBLxSCbxkhUpImUpIQeRSi86rKS63LpKoqrXUMJATaABsINuPPEtgx0JB664qakd0Quyrnb8FgeazrRetqLOviGU4m1iXJVoflKtm6cF1wJtm6YDBVie5P+Yk86Sdd9A6EwFSiEElT2SjJfiJJEykD85pUpIkkTWC5UBMp2U8kaQKDGU0k+0mweX/nizDGJwzj0pDhp/ln8jMeif3zTHO43r/1fX+0LjPxUhk/UfRdcmpdkq2LlITPJeuSyrIuwbqDdXnb92/8QcglP8ku+km45Cf9CtW4QhMTieDLHU3UoIlyNFGkiSRNqv5pRzLuhPGRPM/R2pEaZ2BqsZHGzG6AamoOJ+yS2NC83X4gEf7rwVgXmbBcjsKDdXmL1uVJJwqzdRWqv79lGR8fxH+TT6LNT54q/1Nn8snMT9SCn+S8XKgJm9DgJ/YqBqRJOkyV/7k3CuZJUtVtq5MqSVZtGydJErdtC+wE2DVwc/hZMruB3hpoUSUVEA3NTUtvaXqrarf3XwYZX7ukbFuyruBEFPbYTyb5hJYrmkVhk09Ef7gZZDwu5ZOZEG9RyMl8YoQ8DSLuntcsxCvSNFrh6qbojF4MNIbuCVBc3SgVCVDN7FykaYuhFt7CRU9TkQMNoRkXPRHdyyDjzXNfAhtsQkSYlpMowmReR1HUQNYOgWrM8VGEEKAGWjG7xBwPFEgLBHN8yewKeuvNX4MMf9+lIfW2TfhX0Eq2jFa2fx/1uBcjWrnSTxJ5UogeV/HhKOPmsBUTcFekBi20MIUkJDVel8LEo5DULJdha14uTJjI9mi5SuOj+9vjmh96ZJOQVKgUv0spCpCKA6RSJtQpRQFScYBUHCAVBUjFAVKZALm9vxvXA92XBtPQ+c+F+sNu1APZ3hR3UZC4DIlOOSMI+XbUY/fcCxd3BWC+ResaZEwGmRqISuargc0GGQGCDYCdMNsYfTfq4T/2q5QGi8m6zXp4KX6XUhQgFQVInnhPKQr1xK6BopJqXEVUcvt8FOE/IZAgNg5WXW/C50N99zjq8SKWtg4c6o9Jy4VE2RwSTUI9CPk2yviA6zFCIkrYuQYs1MCjY0NDpiWRJiaaAzvkZqR1fHyrXB/GufqyDnPoFTu9nVCPWJS3DmrJutxQPwDu7nnU41ZYkOjXtg7n/eTw5ijj5sGCRN7C1sFYPCdT6YI7eQ7c7UcZ/rdOHCFRroatgxRhCQ8iSiAGaI5UN8Q2zdqwm5KbmYTb/RhL/Mf1ZDB4S8PfBUh00bqG5cL1GGMigIZuBrjhrX/vJ+HHUcYPcXqLnV0FiSxNlAXuLD2+P4gjJAJN2ONJk7ZCSASPATc1QaK6JkhE7Lyta4REITQ3iH2gGUheb7+MMnb7LfQ2kAgo9a5xsLKtZ5DI3WK7kMiNwmn/YZThfx0gUfqbfrK8xRYvloxP862D7SepWNw68CbAZMblTdCTJeNj0R03QdIFtlrJERIFCIkKkzRCoAYSFRGXPaIqCzJmQ04pomBrBSx/d+iDDNhYLFlFpjekGhgsM+zfhkT3N5aQr+vzBZxTfnJBSG85CHjIcYu9LARzbABQ1UxXGqUNzgvQOlgB5kkLgoppwmycxSpNu38sGRAWywzZEc59kJregQZqpiuNBGCuKMJyFIyEEx9DWwy06JKHe7nq4Sfk+EwzuzEj9e8tGf5Tz58VBElqECzk+BSLVzgYyD+F6vvgM07I6+emm6P63kINmAudrcOpKtFUSBxkRx/Y/ZzVu+r77/Zkdd5FIVkClmcgEdgragh0q95ao7x0ARlkjHU4AFBrK5pgDsnI6GsCUri4aMZNQIMRJAIfSp0AGXiv9ij+T/ZTgkSy/2k3fthoMdszTgPk3IR7O9fRx1qhXva2F/q32XXV1AESsTNm+9eJDP8mGf3EU7d203PrLe7jXT+x47nGCL35MpWBOQ+a2xAD9/ovu+HDlrJA3JrkYHJGMksOC7WVakFKoDlAdo82e7cRTm1FFmM+swPkUqh/NxPybksmHAQO+2krTleJTkAi0MQIcacEn7t7Slr9J5v7pecqkVyudx0h0QBwLNwTNscKz/F5WQNK0msnnOz2+YB/mDhoacRWJwC3EwDxuVEeTLwNsjDjXqpBnvYTmuHbiZSnXsadHQj81+6qaurgJw64Y4dwP9r3327U1pksUzjBnbddFz56/OgnqImm/UEZ24g/hul/dIX4D92DHXv9T+v4uLsoh7dCs+koNQ2mY2LPADeFesSinydL3/2wf77Zi7Gaesm6TkOi6sYR8uPJlXmxmjqDRIvFAnfCds4ivaazYsFKKcklBvL4sViAabldrhJtHM9zn+ctJuyoWjmbcgOJrE15c6wSnaymelMLs+Zu41Hxd1JNbZej8LmtQ/f5hIzdIfi107lzxYL8+7KQd3axQPMqGj+hks+0WCABc6VUHkwh/XklF5ZMvan/uijj+31mlwe5SmXKg8QOBFUNh/Lg2UJnttktCfnacwHHmHDlFjqvhURjlah/WZDxZuNWieRFSDRUiepoLOywQQKwXAVTUAHP4zYIorFKlLPRo/lWVBpt2XyPVSK0E1gXrAiY8iAXYLk8uGBgf3fz8qA2+1VTzc14cU150KPy4IXdr9jPVuUZKwLzaurUhF0/kWcPmPsprPjUmyhIzpiM1VROWotbB7vqbyARUIN92nYFpNpOQv5uX+IOeAVvJXQYUFLv4azAQKIVsUNin90zUtnBiS1v9+cOzuQk1McXQz3vfjsLIO1+rsXVB8xTSHRqH2/Y30Y1Vv2JA+ZwKWmNQvC8qylPn441+Zrna/eyLs2ZWumeqYV81FaePFOzayvKqa3wOZ+nOK3cHHCqauXUVhI+HdTMxmNAcc3WYVolao19/bPpY/HbFzEuVomy/Xd/975fPgI8Ce4cTZzz4OVj4u7j3WE7b2641/SweX72fLYG6dFOr3uv+qUapBz9ZNG6roFE422PVXbu4Ky6duvAlxFm9S7vXL2L/SR384lYyCeVpvsTDV+r4PsT1eS2RW6cYbyM0aKPUG/NdzQaegtvdJDDUTP0/vUDZs+upk4PmH8DEomFaqq89iJGLea3ooppPrGEpNbpHDsjXymZJC2EPUvOmFV8zyihW0nleP0Iy1DIrsyBZlFg6m+su0wBsSGZZyGxg4rYLbGHwX7r7FdeQit//tThyi32v78VdV7I/wDrpfd4ldI/j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4953000" y="6282035"/>
            <a:ext cx="2895600" cy="461665"/>
          </a:xfrm>
          <a:prstGeom prst="rect">
            <a:avLst/>
          </a:prstGeom>
        </p:spPr>
        <p:txBody>
          <a:bodyPr wrap="square">
            <a:spAutoFit/>
          </a:bodyPr>
          <a:lstStyle/>
          <a:p>
            <a:r>
              <a:rPr lang="en-US" sz="2400" b="1" dirty="0" smtClean="0">
                <a:latin typeface="Verdana" pitchFamily="34" charset="0"/>
                <a:ea typeface="Verdana" pitchFamily="34" charset="0"/>
              </a:rPr>
              <a:t>PV Modules</a:t>
            </a:r>
            <a:endParaRPr lang="en-US" sz="2400" b="1" dirty="0">
              <a:latin typeface="Verdana" pitchFamily="34" charset="0"/>
              <a:ea typeface="Verdana" pitchFamily="34" charset="0"/>
            </a:endParaRPr>
          </a:p>
        </p:txBody>
      </p:sp>
      <p:sp>
        <p:nvSpPr>
          <p:cNvPr id="35" name="Rectangle 34"/>
          <p:cNvSpPr/>
          <p:nvPr/>
        </p:nvSpPr>
        <p:spPr>
          <a:xfrm>
            <a:off x="12649200" y="8572500"/>
            <a:ext cx="3733800" cy="461665"/>
          </a:xfrm>
          <a:prstGeom prst="rect">
            <a:avLst/>
          </a:prstGeom>
        </p:spPr>
        <p:txBody>
          <a:bodyPr wrap="square">
            <a:spAutoFit/>
          </a:bodyPr>
          <a:lstStyle/>
          <a:p>
            <a:r>
              <a:rPr lang="en-US" sz="2400" b="1" dirty="0" smtClean="0">
                <a:latin typeface="Verdana" pitchFamily="34" charset="0"/>
                <a:ea typeface="Verdana" pitchFamily="34" charset="0"/>
              </a:rPr>
              <a:t>Storage Battery</a:t>
            </a:r>
            <a:endParaRPr lang="en-US" sz="2400" b="1" dirty="0">
              <a:latin typeface="Verdana" pitchFamily="34" charset="0"/>
              <a:ea typeface="Verdana" pitchFamily="34" charset="0"/>
            </a:endParaRPr>
          </a:p>
        </p:txBody>
      </p:sp>
      <p:sp>
        <p:nvSpPr>
          <p:cNvPr id="37" name="Rectangle 36"/>
          <p:cNvSpPr/>
          <p:nvPr/>
        </p:nvSpPr>
        <p:spPr>
          <a:xfrm>
            <a:off x="9448799" y="5067300"/>
            <a:ext cx="3633190" cy="461665"/>
          </a:xfrm>
          <a:prstGeom prst="rect">
            <a:avLst/>
          </a:prstGeom>
        </p:spPr>
        <p:txBody>
          <a:bodyPr wrap="square">
            <a:spAutoFit/>
          </a:bodyPr>
          <a:lstStyle/>
          <a:p>
            <a:r>
              <a:rPr lang="en-US" sz="2400" b="1" dirty="0" smtClean="0">
                <a:latin typeface="Verdana" pitchFamily="34" charset="0"/>
                <a:ea typeface="Verdana" pitchFamily="34" charset="0"/>
              </a:rPr>
              <a:t>Charge Controller</a:t>
            </a:r>
            <a:endParaRPr lang="en-US" sz="2400" b="1" dirty="0">
              <a:latin typeface="Verdana" pitchFamily="34" charset="0"/>
              <a:ea typeface="Verdana" pitchFamily="34" charset="0"/>
            </a:endParaRPr>
          </a:p>
        </p:txBody>
      </p:sp>
      <p:pic>
        <p:nvPicPr>
          <p:cNvPr id="1033" name="Picture 9"/>
          <p:cNvPicPr>
            <a:picLocks noChangeAspect="1" noChangeArrowheads="1"/>
          </p:cNvPicPr>
          <p:nvPr/>
        </p:nvPicPr>
        <p:blipFill rotWithShape="1">
          <a:blip r:embed="rId6">
            <a:extLst>
              <a:ext uri="{28A0092B-C50C-407E-A947-70E740481C1C}">
                <a14:useLocalDpi xmlns:a14="http://schemas.microsoft.com/office/drawing/2010/main" val="0"/>
              </a:ext>
            </a:extLst>
          </a:blip>
          <a:srcRect t="12435" b="12895"/>
          <a:stretch/>
        </p:blipFill>
        <p:spPr bwMode="auto">
          <a:xfrm>
            <a:off x="12344400" y="6096202"/>
            <a:ext cx="3418351" cy="2552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11" descr="Maxima Solar Panel | Solar Panel 270 Watt | Monocrystalline 270 Watt Panel | Solar Panel Suppli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52504" y="1896572"/>
            <a:ext cx="2239496" cy="326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19" descr="https://sp-ao.shortpixel.ai/client/to_webp,q_lossless,ret_img,w_780,h_600/https:/www.lsp-international.com/wp-content/uploads/AC-Surge-Protective-Device-T2-SLP40-275-2S.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Bent Arrow 4"/>
          <p:cNvSpPr/>
          <p:nvPr/>
        </p:nvSpPr>
        <p:spPr>
          <a:xfrm rot="5400000">
            <a:off x="11793816" y="3946147"/>
            <a:ext cx="2701368" cy="1752600"/>
          </a:xfrm>
          <a:prstGeom prst="bentArrow">
            <a:avLst>
              <a:gd name="adj1" fmla="val 25000"/>
              <a:gd name="adj2" fmla="val 24424"/>
              <a:gd name="adj3" fmla="val 25000"/>
              <a:gd name="adj4" fmla="val 43750"/>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ight Arrow 8"/>
          <p:cNvSpPr/>
          <p:nvPr/>
        </p:nvSpPr>
        <p:spPr>
          <a:xfrm>
            <a:off x="7696200" y="3314700"/>
            <a:ext cx="2153402" cy="83820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467600" y="4198508"/>
            <a:ext cx="2895600" cy="769441"/>
          </a:xfrm>
          <a:prstGeom prst="rect">
            <a:avLst/>
          </a:prstGeom>
        </p:spPr>
        <p:txBody>
          <a:bodyPr wrap="square">
            <a:spAutoFit/>
          </a:bodyPr>
          <a:lstStyle/>
          <a:p>
            <a:pPr algn="just"/>
            <a:r>
              <a:rPr lang="en-US" sz="4400" b="1" dirty="0" smtClean="0">
                <a:latin typeface="Verdana" pitchFamily="34" charset="0"/>
                <a:ea typeface="Verdana" pitchFamily="34" charset="0"/>
              </a:rPr>
              <a:t>1375</a:t>
            </a:r>
            <a:r>
              <a:rPr lang="en-US" sz="4400" b="1" dirty="0" smtClean="0">
                <a:solidFill>
                  <a:srgbClr val="00B050"/>
                </a:solidFill>
                <a:latin typeface="Verdana" pitchFamily="34" charset="0"/>
                <a:ea typeface="Verdana" pitchFamily="34" charset="0"/>
              </a:rPr>
              <a:t> W</a:t>
            </a:r>
            <a:endParaRPr lang="en-US" sz="4400" b="1" dirty="0">
              <a:solidFill>
                <a:srgbClr val="00B050"/>
              </a:solidFill>
              <a:latin typeface="Verdana" pitchFamily="34" charset="0"/>
              <a:ea typeface="Verdana" pitchFamily="34" charset="0"/>
            </a:endParaRPr>
          </a:p>
        </p:txBody>
      </p:sp>
      <p:sp>
        <p:nvSpPr>
          <p:cNvPr id="31"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ENERGY FLOW AND UNIT ANALYSIS</a:t>
            </a:r>
            <a:endParaRPr lang="en-US" sz="5400" dirty="0">
              <a:latin typeface="Verdana" pitchFamily="34" charset="0"/>
              <a:ea typeface="Verdana" pitchFamily="34" charset="0"/>
            </a:endParaRPr>
          </a:p>
        </p:txBody>
      </p:sp>
      <p:sp>
        <p:nvSpPr>
          <p:cNvPr id="32" name="Rectangle 31"/>
          <p:cNvSpPr/>
          <p:nvPr/>
        </p:nvSpPr>
        <p:spPr>
          <a:xfrm>
            <a:off x="6249210" y="8808303"/>
            <a:ext cx="6857190" cy="830997"/>
          </a:xfrm>
          <a:prstGeom prst="rect">
            <a:avLst/>
          </a:prstGeom>
        </p:spPr>
        <p:txBody>
          <a:bodyPr wrap="square">
            <a:spAutoFit/>
          </a:bodyPr>
          <a:lstStyle/>
          <a:p>
            <a:r>
              <a:rPr lang="en-US" sz="4800" b="1" dirty="0" smtClean="0">
                <a:solidFill>
                  <a:srgbClr val="C00000"/>
                </a:solidFill>
                <a:latin typeface="Verdana" pitchFamily="34" charset="0"/>
                <a:ea typeface="Verdana" pitchFamily="34" charset="0"/>
              </a:rPr>
              <a:t>PSH = 4 hours (h)</a:t>
            </a:r>
            <a:endParaRPr lang="en-US" sz="4800" b="1" dirty="0">
              <a:solidFill>
                <a:srgbClr val="C00000"/>
              </a:solidFill>
              <a:latin typeface="Verdana" pitchFamily="34" charset="0"/>
              <a:ea typeface="Verdana" pitchFamily="34" charset="0"/>
            </a:endParaRPr>
          </a:p>
        </p:txBody>
      </p:sp>
      <p:sp>
        <p:nvSpPr>
          <p:cNvPr id="2" name="AutoShape 4" descr="Animated clipart, Sun gif, Halloween ..."/>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Animated clipart, Sun gif, Halloween ..."/>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Rectangle 32"/>
          <p:cNvSpPr/>
          <p:nvPr/>
        </p:nvSpPr>
        <p:spPr>
          <a:xfrm>
            <a:off x="12344400" y="2469059"/>
            <a:ext cx="2286810" cy="769441"/>
          </a:xfrm>
          <a:prstGeom prst="rect">
            <a:avLst/>
          </a:prstGeom>
        </p:spPr>
        <p:txBody>
          <a:bodyPr wrap="square">
            <a:spAutoFit/>
          </a:bodyPr>
          <a:lstStyle/>
          <a:p>
            <a:pPr algn="just"/>
            <a:r>
              <a:rPr lang="en-US" sz="4400" b="1" dirty="0" smtClean="0">
                <a:latin typeface="Verdana" pitchFamily="34" charset="0"/>
                <a:ea typeface="Verdana" pitchFamily="34" charset="0"/>
              </a:rPr>
              <a:t>60</a:t>
            </a:r>
            <a:r>
              <a:rPr lang="en-US" sz="4400" b="1" dirty="0" smtClean="0">
                <a:solidFill>
                  <a:srgbClr val="00B0F0"/>
                </a:solidFill>
                <a:latin typeface="Verdana" pitchFamily="34" charset="0"/>
                <a:ea typeface="Verdana" pitchFamily="34" charset="0"/>
              </a:rPr>
              <a:t> A</a:t>
            </a:r>
            <a:endParaRPr lang="en-US" sz="4400" b="1" dirty="0">
              <a:solidFill>
                <a:srgbClr val="00B0F0"/>
              </a:solidFill>
              <a:latin typeface="Verdana" pitchFamily="34" charset="0"/>
              <a:ea typeface="Verdana" pitchFamily="34" charset="0"/>
            </a:endParaRPr>
          </a:p>
        </p:txBody>
      </p:sp>
      <p:sp>
        <p:nvSpPr>
          <p:cNvPr id="34" name="Rectangle 33"/>
          <p:cNvSpPr/>
          <p:nvPr/>
        </p:nvSpPr>
        <p:spPr>
          <a:xfrm>
            <a:off x="14945155" y="4087267"/>
            <a:ext cx="3310366" cy="2000548"/>
          </a:xfrm>
          <a:prstGeom prst="rect">
            <a:avLst/>
          </a:prstGeom>
        </p:spPr>
        <p:txBody>
          <a:bodyPr wrap="square">
            <a:spAutoFit/>
          </a:bodyPr>
          <a:lstStyle/>
          <a:p>
            <a:pPr algn="just"/>
            <a:r>
              <a:rPr lang="en-US" sz="4000" dirty="0" smtClean="0">
                <a:latin typeface="Verdana" pitchFamily="34" charset="0"/>
                <a:ea typeface="Verdana" pitchFamily="34" charset="0"/>
              </a:rPr>
              <a:t>5.5</a:t>
            </a:r>
            <a:r>
              <a:rPr lang="en-US" sz="4000" dirty="0" smtClean="0">
                <a:solidFill>
                  <a:srgbClr val="7030A0"/>
                </a:solidFill>
                <a:latin typeface="Verdana" pitchFamily="34" charset="0"/>
                <a:ea typeface="Verdana" pitchFamily="34" charset="0"/>
              </a:rPr>
              <a:t> </a:t>
            </a:r>
            <a:r>
              <a:rPr lang="en-US" sz="4000" dirty="0" smtClean="0">
                <a:solidFill>
                  <a:srgbClr val="00B050"/>
                </a:solidFill>
                <a:latin typeface="Verdana" pitchFamily="34" charset="0"/>
                <a:ea typeface="Verdana" pitchFamily="34" charset="0"/>
              </a:rPr>
              <a:t>kW</a:t>
            </a:r>
            <a:r>
              <a:rPr lang="en-US" sz="4000" dirty="0" smtClean="0">
                <a:solidFill>
                  <a:srgbClr val="C00000"/>
                </a:solidFill>
                <a:latin typeface="Verdana" pitchFamily="34" charset="0"/>
                <a:ea typeface="Verdana" pitchFamily="34" charset="0"/>
              </a:rPr>
              <a:t>h</a:t>
            </a:r>
          </a:p>
          <a:p>
            <a:pPr algn="just"/>
            <a:r>
              <a:rPr lang="en-US" sz="4000" dirty="0" smtClean="0">
                <a:latin typeface="Verdana" pitchFamily="34" charset="0"/>
                <a:ea typeface="Verdana" pitchFamily="34" charset="0"/>
              </a:rPr>
              <a:t>24</a:t>
            </a:r>
            <a:r>
              <a:rPr lang="en-US" sz="4000" dirty="0" smtClean="0">
                <a:solidFill>
                  <a:srgbClr val="7030A0"/>
                </a:solidFill>
                <a:latin typeface="Verdana" pitchFamily="34" charset="0"/>
                <a:ea typeface="Verdana" pitchFamily="34" charset="0"/>
              </a:rPr>
              <a:t> V</a:t>
            </a:r>
          </a:p>
          <a:p>
            <a:pPr algn="just"/>
            <a:r>
              <a:rPr lang="en-US" sz="4400" b="1" dirty="0" smtClean="0">
                <a:latin typeface="Verdana" pitchFamily="34" charset="0"/>
                <a:ea typeface="Verdana" pitchFamily="34" charset="0"/>
              </a:rPr>
              <a:t>229</a:t>
            </a:r>
            <a:r>
              <a:rPr lang="en-US" sz="4400" b="1" dirty="0" smtClean="0">
                <a:solidFill>
                  <a:srgbClr val="7030A0"/>
                </a:solidFill>
                <a:latin typeface="Verdana" pitchFamily="34" charset="0"/>
                <a:ea typeface="Verdana" pitchFamily="34" charset="0"/>
              </a:rPr>
              <a:t> </a:t>
            </a:r>
            <a:r>
              <a:rPr lang="en-US" sz="4400" b="1" dirty="0">
                <a:solidFill>
                  <a:srgbClr val="00B0F0"/>
                </a:solidFill>
                <a:latin typeface="Verdana" pitchFamily="34" charset="0"/>
                <a:ea typeface="Verdana" pitchFamily="34" charset="0"/>
              </a:rPr>
              <a:t>A</a:t>
            </a:r>
            <a:r>
              <a:rPr lang="en-US" sz="4400" b="1" dirty="0">
                <a:solidFill>
                  <a:srgbClr val="C00000"/>
                </a:solidFill>
                <a:latin typeface="Verdana" pitchFamily="34" charset="0"/>
                <a:ea typeface="Verdana" pitchFamily="34" charset="0"/>
              </a:rPr>
              <a:t>h</a:t>
            </a:r>
            <a:endParaRPr lang="en-US" sz="4400" b="1" dirty="0">
              <a:solidFill>
                <a:srgbClr val="7030A0"/>
              </a:solidFill>
              <a:latin typeface="Verdana" pitchFamily="34" charset="0"/>
              <a:ea typeface="Verdana" pitchFamily="34" charset="0"/>
            </a:endParaRPr>
          </a:p>
        </p:txBody>
      </p:sp>
    </p:spTree>
    <p:extLst>
      <p:ext uri="{BB962C8B-B14F-4D97-AF65-F5344CB8AC3E}">
        <p14:creationId xmlns:p14="http://schemas.microsoft.com/office/powerpoint/2010/main" val="370402457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8"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PV AND MPPT MATCHING</a:t>
            </a:r>
            <a:endParaRPr lang="en-US" sz="5400" dirty="0">
              <a:latin typeface="Verdana" pitchFamily="34" charset="0"/>
              <a:ea typeface="Verdana" pitchFamily="34" charset="0"/>
            </a:endParaRPr>
          </a:p>
        </p:txBody>
      </p:sp>
      <p:sp>
        <p:nvSpPr>
          <p:cNvPr id="14" name="Rectangle 13"/>
          <p:cNvSpPr/>
          <p:nvPr/>
        </p:nvSpPr>
        <p:spPr>
          <a:xfrm>
            <a:off x="8839200" y="5448300"/>
            <a:ext cx="9144747" cy="3970318"/>
          </a:xfrm>
          <a:prstGeom prst="rect">
            <a:avLst/>
          </a:prstGeom>
        </p:spPr>
        <p:txBody>
          <a:bodyPr wrap="none">
            <a:spAutoFit/>
          </a:bodyPr>
          <a:lstStyle/>
          <a:p>
            <a:pPr>
              <a:lnSpc>
                <a:spcPct val="150000"/>
              </a:lnSpc>
            </a:pPr>
            <a:r>
              <a:rPr lang="en-US" sz="2400" dirty="0" err="1" smtClean="0">
                <a:latin typeface="Verdana" pitchFamily="34" charset="0"/>
                <a:ea typeface="Verdana" pitchFamily="34" charset="0"/>
              </a:rPr>
              <a:t>Pmax</a:t>
            </a:r>
            <a:r>
              <a:rPr lang="en-US" sz="2400" dirty="0" smtClean="0">
                <a:latin typeface="Verdana" pitchFamily="34" charset="0"/>
                <a:ea typeface="Verdana" pitchFamily="34" charset="0"/>
              </a:rPr>
              <a:t> = 1500W (</a:t>
            </a:r>
            <a:r>
              <a:rPr lang="en-US" sz="2400" dirty="0">
                <a:latin typeface="Verdana" pitchFamily="34" charset="0"/>
                <a:ea typeface="Verdana" pitchFamily="34" charset="0"/>
              </a:rPr>
              <a:t>MPPT Max Input </a:t>
            </a:r>
            <a:r>
              <a:rPr lang="en-US" sz="2400" dirty="0" smtClean="0">
                <a:latin typeface="Verdana" pitchFamily="34" charset="0"/>
                <a:ea typeface="Verdana" pitchFamily="34" charset="0"/>
              </a:rPr>
              <a:t>Power: 1600)</a:t>
            </a:r>
          </a:p>
          <a:p>
            <a:pPr>
              <a:lnSpc>
                <a:spcPct val="150000"/>
              </a:lnSpc>
            </a:pPr>
            <a:r>
              <a:rPr lang="en-US" sz="2400" dirty="0" smtClean="0">
                <a:latin typeface="Verdana" pitchFamily="34" charset="0"/>
                <a:ea typeface="Verdana" pitchFamily="34" charset="0"/>
              </a:rPr>
              <a:t>Number of Panels </a:t>
            </a:r>
            <a:r>
              <a:rPr lang="en-US" sz="2400" dirty="0">
                <a:latin typeface="Verdana" pitchFamily="34" charset="0"/>
                <a:ea typeface="Verdana" pitchFamily="34" charset="0"/>
              </a:rPr>
              <a:t>= </a:t>
            </a:r>
            <a:r>
              <a:rPr lang="en-US" sz="2400" dirty="0" smtClean="0">
                <a:latin typeface="Verdana" pitchFamily="34" charset="0"/>
                <a:ea typeface="Verdana" pitchFamily="34" charset="0"/>
              </a:rPr>
              <a:t>1600W/500W </a:t>
            </a:r>
            <a:r>
              <a:rPr lang="en-US" sz="2400" dirty="0">
                <a:latin typeface="Verdana" pitchFamily="34" charset="0"/>
                <a:ea typeface="Verdana" pitchFamily="34" charset="0"/>
              </a:rPr>
              <a:t>= </a:t>
            </a:r>
            <a:r>
              <a:rPr lang="en-US" sz="2400" dirty="0" smtClean="0">
                <a:latin typeface="Verdana" pitchFamily="34" charset="0"/>
                <a:ea typeface="Verdana" pitchFamily="34" charset="0"/>
              </a:rPr>
              <a:t>3 </a:t>
            </a:r>
            <a:r>
              <a:rPr lang="en-US" sz="2400" dirty="0">
                <a:latin typeface="Verdana" pitchFamily="34" charset="0"/>
                <a:ea typeface="Verdana" pitchFamily="34" charset="0"/>
              </a:rPr>
              <a:t>Panels</a:t>
            </a:r>
          </a:p>
          <a:p>
            <a:pPr>
              <a:lnSpc>
                <a:spcPct val="150000"/>
              </a:lnSpc>
            </a:pPr>
            <a:r>
              <a:rPr lang="en-US" sz="2400" dirty="0" smtClean="0">
                <a:latin typeface="Verdana" pitchFamily="34" charset="0"/>
                <a:ea typeface="Verdana" pitchFamily="34" charset="0"/>
              </a:rPr>
              <a:t>Configuration: 3S</a:t>
            </a:r>
          </a:p>
          <a:p>
            <a:pPr>
              <a:lnSpc>
                <a:spcPct val="150000"/>
              </a:lnSpc>
            </a:pPr>
            <a:r>
              <a:rPr lang="en-US" sz="2400" dirty="0" smtClean="0">
                <a:latin typeface="Verdana" pitchFamily="34" charset="0"/>
                <a:ea typeface="Verdana" pitchFamily="34" charset="0"/>
              </a:rPr>
              <a:t>Total </a:t>
            </a:r>
            <a:r>
              <a:rPr lang="en-US" sz="2400" dirty="0" err="1" smtClean="0">
                <a:latin typeface="Verdana" pitchFamily="34" charset="0"/>
                <a:ea typeface="Verdana" pitchFamily="34" charset="0"/>
              </a:rPr>
              <a:t>Voc</a:t>
            </a:r>
            <a:r>
              <a:rPr lang="en-US" sz="2400" dirty="0">
                <a:latin typeface="Verdana" pitchFamily="34" charset="0"/>
                <a:ea typeface="Verdana" pitchFamily="34" charset="0"/>
              </a:rPr>
              <a:t> </a:t>
            </a:r>
            <a:r>
              <a:rPr lang="en-US" sz="2400" dirty="0" smtClean="0">
                <a:latin typeface="Verdana" pitchFamily="34" charset="0"/>
                <a:ea typeface="Verdana" pitchFamily="34" charset="0"/>
              </a:rPr>
              <a:t>=</a:t>
            </a:r>
            <a:r>
              <a:rPr lang="en-US" sz="2400" dirty="0">
                <a:latin typeface="Verdana" pitchFamily="34" charset="0"/>
                <a:ea typeface="Verdana" pitchFamily="34" charset="0"/>
              </a:rPr>
              <a:t> </a:t>
            </a:r>
            <a:r>
              <a:rPr lang="en-US" sz="2400" dirty="0" smtClean="0">
                <a:solidFill>
                  <a:srgbClr val="FF0000"/>
                </a:solidFill>
                <a:latin typeface="Verdana" pitchFamily="34" charset="0"/>
                <a:ea typeface="Verdana" pitchFamily="34" charset="0"/>
              </a:rPr>
              <a:t>176.85 V </a:t>
            </a:r>
            <a:r>
              <a:rPr lang="en-US" sz="2400" dirty="0" smtClean="0">
                <a:latin typeface="Verdana" pitchFamily="34" charset="0"/>
                <a:ea typeface="Verdana" pitchFamily="34" charset="0"/>
              </a:rPr>
              <a:t>(MPPT Max Input Voltage: 150V) </a:t>
            </a:r>
          </a:p>
          <a:p>
            <a:pPr>
              <a:lnSpc>
                <a:spcPct val="150000"/>
              </a:lnSpc>
            </a:pPr>
            <a:r>
              <a:rPr lang="en-US" sz="2400" dirty="0" smtClean="0">
                <a:latin typeface="Verdana" pitchFamily="34" charset="0"/>
                <a:ea typeface="Verdana" pitchFamily="34" charset="0"/>
              </a:rPr>
              <a:t>Total </a:t>
            </a:r>
            <a:r>
              <a:rPr lang="en-US" sz="2400" dirty="0" err="1" smtClean="0">
                <a:latin typeface="Verdana" pitchFamily="34" charset="0"/>
                <a:ea typeface="Verdana" pitchFamily="34" charset="0"/>
              </a:rPr>
              <a:t>Vmp</a:t>
            </a:r>
            <a:r>
              <a:rPr lang="en-US" sz="2400" dirty="0">
                <a:latin typeface="Verdana" pitchFamily="34" charset="0"/>
                <a:ea typeface="Verdana" pitchFamily="34" charset="0"/>
              </a:rPr>
              <a:t> </a:t>
            </a:r>
            <a:r>
              <a:rPr lang="en-US" sz="2400" dirty="0" smtClean="0">
                <a:latin typeface="Verdana" pitchFamily="34" charset="0"/>
                <a:ea typeface="Verdana" pitchFamily="34" charset="0"/>
              </a:rPr>
              <a:t>= </a:t>
            </a:r>
            <a:r>
              <a:rPr lang="en-US" sz="2400" dirty="0" smtClean="0">
                <a:solidFill>
                  <a:srgbClr val="FF0000"/>
                </a:solidFill>
                <a:latin typeface="Verdana" pitchFamily="34" charset="0"/>
                <a:ea typeface="Verdana" pitchFamily="34" charset="0"/>
              </a:rPr>
              <a:t>145.89 V </a:t>
            </a:r>
            <a:r>
              <a:rPr lang="en-US" sz="2400" dirty="0" smtClean="0">
                <a:latin typeface="Verdana" pitchFamily="34" charset="0"/>
                <a:ea typeface="Verdana" pitchFamily="34" charset="0"/>
              </a:rPr>
              <a:t>(MPPT Voltage Range: 26V- 120V) </a:t>
            </a:r>
          </a:p>
          <a:p>
            <a:pPr>
              <a:lnSpc>
                <a:spcPct val="150000"/>
              </a:lnSpc>
            </a:pPr>
            <a:r>
              <a:rPr lang="en-US" sz="2400" dirty="0" smtClean="0">
                <a:latin typeface="Verdana" pitchFamily="34" charset="0"/>
                <a:ea typeface="Verdana" pitchFamily="34" charset="0"/>
              </a:rPr>
              <a:t>Total </a:t>
            </a:r>
            <a:r>
              <a:rPr lang="en-US" sz="2400" dirty="0" err="1" smtClean="0">
                <a:latin typeface="Verdana" pitchFamily="34" charset="0"/>
                <a:ea typeface="Verdana" pitchFamily="34" charset="0"/>
              </a:rPr>
              <a:t>Isc</a:t>
            </a:r>
            <a:r>
              <a:rPr lang="en-US" sz="2400" dirty="0" smtClean="0">
                <a:latin typeface="Verdana" pitchFamily="34" charset="0"/>
                <a:ea typeface="Verdana" pitchFamily="34" charset="0"/>
              </a:rPr>
              <a:t> = 10.78 A</a:t>
            </a:r>
          </a:p>
          <a:p>
            <a:pPr>
              <a:lnSpc>
                <a:spcPct val="150000"/>
              </a:lnSpc>
            </a:pPr>
            <a:r>
              <a:rPr lang="en-US" sz="2400" dirty="0" smtClean="0">
                <a:latin typeface="Verdana" pitchFamily="34" charset="0"/>
                <a:ea typeface="Verdana" pitchFamily="34" charset="0"/>
              </a:rPr>
              <a:t>Total Imp = 10.28 A</a:t>
            </a:r>
            <a:endParaRPr lang="en-US" dirty="0">
              <a:latin typeface="Verdana" pitchFamily="34" charset="0"/>
              <a:ea typeface="Verdana" pitchFamily="34" charset="0"/>
            </a:endParaRPr>
          </a:p>
        </p:txBody>
      </p:sp>
      <p:grpSp>
        <p:nvGrpSpPr>
          <p:cNvPr id="3" name="Group 2"/>
          <p:cNvGrpSpPr/>
          <p:nvPr/>
        </p:nvGrpSpPr>
        <p:grpSpPr>
          <a:xfrm>
            <a:off x="8273321" y="2715717"/>
            <a:ext cx="9100279" cy="2122983"/>
            <a:chOff x="8273321" y="2715718"/>
            <a:chExt cx="7236501" cy="1475282"/>
          </a:xfrm>
        </p:grpSpPr>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9650" b="67254"/>
            <a:stretch/>
          </p:blipFill>
          <p:spPr bwMode="auto">
            <a:xfrm>
              <a:off x="8273321" y="2715718"/>
              <a:ext cx="3658849" cy="1475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0545" b="67254"/>
            <a:stretch/>
          </p:blipFill>
          <p:spPr bwMode="auto">
            <a:xfrm>
              <a:off x="11932170" y="2715718"/>
              <a:ext cx="3577652" cy="1475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0236" y="3314700"/>
            <a:ext cx="3213762" cy="452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9087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8"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PV AND MPPT MATCHING</a:t>
            </a:r>
            <a:endParaRPr lang="en-US" sz="5400" dirty="0">
              <a:latin typeface="Verdana" pitchFamily="34" charset="0"/>
              <a:ea typeface="Verdana" pitchFamily="34" charset="0"/>
            </a:endParaRPr>
          </a:p>
        </p:txBody>
      </p:sp>
      <p:sp>
        <p:nvSpPr>
          <p:cNvPr id="14" name="Rectangle 13"/>
          <p:cNvSpPr/>
          <p:nvPr/>
        </p:nvSpPr>
        <p:spPr>
          <a:xfrm>
            <a:off x="8610600" y="5895732"/>
            <a:ext cx="8753615" cy="3970318"/>
          </a:xfrm>
          <a:prstGeom prst="rect">
            <a:avLst/>
          </a:prstGeom>
        </p:spPr>
        <p:txBody>
          <a:bodyPr wrap="none">
            <a:spAutoFit/>
          </a:bodyPr>
          <a:lstStyle/>
          <a:p>
            <a:pPr>
              <a:lnSpc>
                <a:spcPct val="150000"/>
              </a:lnSpc>
            </a:pPr>
            <a:r>
              <a:rPr lang="en-US" sz="2400" dirty="0" err="1" smtClean="0">
                <a:latin typeface="Verdana" pitchFamily="34" charset="0"/>
                <a:ea typeface="Verdana" pitchFamily="34" charset="0"/>
              </a:rPr>
              <a:t>Pmax</a:t>
            </a:r>
            <a:r>
              <a:rPr lang="en-US" sz="2400" dirty="0" smtClean="0">
                <a:latin typeface="Verdana" pitchFamily="34" charset="0"/>
                <a:ea typeface="Verdana" pitchFamily="34" charset="0"/>
              </a:rPr>
              <a:t> = 1600W (</a:t>
            </a:r>
            <a:r>
              <a:rPr lang="en-US" sz="2400" dirty="0">
                <a:latin typeface="Verdana" pitchFamily="34" charset="0"/>
                <a:ea typeface="Verdana" pitchFamily="34" charset="0"/>
              </a:rPr>
              <a:t>MPPT Max Input </a:t>
            </a:r>
            <a:r>
              <a:rPr lang="en-US" sz="2400" dirty="0" smtClean="0">
                <a:latin typeface="Verdana" pitchFamily="34" charset="0"/>
                <a:ea typeface="Verdana" pitchFamily="34" charset="0"/>
              </a:rPr>
              <a:t>Power: 1600)</a:t>
            </a:r>
          </a:p>
          <a:p>
            <a:pPr>
              <a:lnSpc>
                <a:spcPct val="150000"/>
              </a:lnSpc>
            </a:pPr>
            <a:r>
              <a:rPr lang="en-US" sz="2400" dirty="0" smtClean="0">
                <a:latin typeface="Verdana" pitchFamily="34" charset="0"/>
                <a:ea typeface="Verdana" pitchFamily="34" charset="0"/>
              </a:rPr>
              <a:t>Number of Panels </a:t>
            </a:r>
            <a:r>
              <a:rPr lang="en-US" sz="2400" dirty="0">
                <a:latin typeface="Verdana" pitchFamily="34" charset="0"/>
                <a:ea typeface="Verdana" pitchFamily="34" charset="0"/>
              </a:rPr>
              <a:t>= </a:t>
            </a:r>
            <a:r>
              <a:rPr lang="en-US" sz="2400" dirty="0" smtClean="0">
                <a:latin typeface="Verdana" pitchFamily="34" charset="0"/>
                <a:ea typeface="Verdana" pitchFamily="34" charset="0"/>
              </a:rPr>
              <a:t>1600W/400W </a:t>
            </a:r>
            <a:r>
              <a:rPr lang="en-US" sz="2400" dirty="0">
                <a:latin typeface="Verdana" pitchFamily="34" charset="0"/>
                <a:ea typeface="Verdana" pitchFamily="34" charset="0"/>
              </a:rPr>
              <a:t>= 4</a:t>
            </a:r>
            <a:r>
              <a:rPr lang="en-US" sz="2400" dirty="0" smtClean="0">
                <a:latin typeface="Verdana" pitchFamily="34" charset="0"/>
                <a:ea typeface="Verdana" pitchFamily="34" charset="0"/>
              </a:rPr>
              <a:t> </a:t>
            </a:r>
            <a:r>
              <a:rPr lang="en-US" sz="2400" dirty="0">
                <a:latin typeface="Verdana" pitchFamily="34" charset="0"/>
                <a:ea typeface="Verdana" pitchFamily="34" charset="0"/>
              </a:rPr>
              <a:t>Panels</a:t>
            </a:r>
          </a:p>
          <a:p>
            <a:pPr>
              <a:lnSpc>
                <a:spcPct val="150000"/>
              </a:lnSpc>
            </a:pPr>
            <a:r>
              <a:rPr lang="en-US" sz="2400" dirty="0" smtClean="0">
                <a:latin typeface="Verdana" pitchFamily="34" charset="0"/>
                <a:ea typeface="Verdana" pitchFamily="34" charset="0"/>
              </a:rPr>
              <a:t>Configuration: 2S2P</a:t>
            </a:r>
          </a:p>
          <a:p>
            <a:pPr>
              <a:lnSpc>
                <a:spcPct val="150000"/>
              </a:lnSpc>
            </a:pPr>
            <a:r>
              <a:rPr lang="en-US" sz="2400" dirty="0" smtClean="0">
                <a:latin typeface="Verdana" pitchFamily="34" charset="0"/>
                <a:ea typeface="Verdana" pitchFamily="34" charset="0"/>
              </a:rPr>
              <a:t>Total </a:t>
            </a:r>
            <a:r>
              <a:rPr lang="en-US" sz="2400" dirty="0" err="1" smtClean="0">
                <a:latin typeface="Verdana" pitchFamily="34" charset="0"/>
                <a:ea typeface="Verdana" pitchFamily="34" charset="0"/>
              </a:rPr>
              <a:t>Voc</a:t>
            </a:r>
            <a:r>
              <a:rPr lang="en-US" sz="2400" dirty="0">
                <a:latin typeface="Verdana" pitchFamily="34" charset="0"/>
                <a:ea typeface="Verdana" pitchFamily="34" charset="0"/>
              </a:rPr>
              <a:t> </a:t>
            </a:r>
            <a:r>
              <a:rPr lang="en-US" sz="2400" dirty="0" smtClean="0">
                <a:latin typeface="Verdana" pitchFamily="34" charset="0"/>
                <a:ea typeface="Verdana" pitchFamily="34" charset="0"/>
              </a:rPr>
              <a:t>=</a:t>
            </a:r>
            <a:r>
              <a:rPr lang="en-US" sz="2400" dirty="0">
                <a:latin typeface="Verdana" pitchFamily="34" charset="0"/>
                <a:ea typeface="Verdana" pitchFamily="34" charset="0"/>
              </a:rPr>
              <a:t> </a:t>
            </a:r>
            <a:r>
              <a:rPr lang="en-US" sz="2400" dirty="0" smtClean="0">
                <a:solidFill>
                  <a:srgbClr val="00B050"/>
                </a:solidFill>
                <a:latin typeface="Verdana" pitchFamily="34" charset="0"/>
                <a:ea typeface="Verdana" pitchFamily="34" charset="0"/>
              </a:rPr>
              <a:t>98.6 V </a:t>
            </a:r>
            <a:r>
              <a:rPr lang="en-US" sz="2400" dirty="0" smtClean="0">
                <a:latin typeface="Verdana" pitchFamily="34" charset="0"/>
                <a:ea typeface="Verdana" pitchFamily="34" charset="0"/>
              </a:rPr>
              <a:t>(MPPT Max Input Voltage: 150V) </a:t>
            </a:r>
          </a:p>
          <a:p>
            <a:pPr>
              <a:lnSpc>
                <a:spcPct val="150000"/>
              </a:lnSpc>
            </a:pPr>
            <a:r>
              <a:rPr lang="en-US" sz="2400" dirty="0" smtClean="0">
                <a:latin typeface="Verdana" pitchFamily="34" charset="0"/>
                <a:ea typeface="Verdana" pitchFamily="34" charset="0"/>
              </a:rPr>
              <a:t>Total </a:t>
            </a:r>
            <a:r>
              <a:rPr lang="en-US" sz="2400" dirty="0" err="1" smtClean="0">
                <a:latin typeface="Verdana" pitchFamily="34" charset="0"/>
                <a:ea typeface="Verdana" pitchFamily="34" charset="0"/>
              </a:rPr>
              <a:t>Vmp</a:t>
            </a:r>
            <a:r>
              <a:rPr lang="en-US" sz="2400" dirty="0">
                <a:latin typeface="Verdana" pitchFamily="34" charset="0"/>
                <a:ea typeface="Verdana" pitchFamily="34" charset="0"/>
              </a:rPr>
              <a:t> </a:t>
            </a:r>
            <a:r>
              <a:rPr lang="en-US" sz="2400" dirty="0" smtClean="0">
                <a:latin typeface="Verdana" pitchFamily="34" charset="0"/>
                <a:ea typeface="Verdana" pitchFamily="34" charset="0"/>
              </a:rPr>
              <a:t>= </a:t>
            </a:r>
            <a:r>
              <a:rPr lang="en-US" sz="2400" dirty="0" smtClean="0">
                <a:solidFill>
                  <a:srgbClr val="00B050"/>
                </a:solidFill>
                <a:latin typeface="Verdana" pitchFamily="34" charset="0"/>
                <a:ea typeface="Verdana" pitchFamily="34" charset="0"/>
              </a:rPr>
              <a:t>80.8 V </a:t>
            </a:r>
            <a:r>
              <a:rPr lang="en-US" sz="2400" dirty="0" smtClean="0">
                <a:latin typeface="Verdana" pitchFamily="34" charset="0"/>
                <a:ea typeface="Verdana" pitchFamily="34" charset="0"/>
              </a:rPr>
              <a:t>(MPPT Voltage Range: 26V- 120V) </a:t>
            </a:r>
          </a:p>
          <a:p>
            <a:pPr>
              <a:lnSpc>
                <a:spcPct val="150000"/>
              </a:lnSpc>
            </a:pPr>
            <a:r>
              <a:rPr lang="en-US" sz="2400" dirty="0" smtClean="0">
                <a:latin typeface="Verdana" pitchFamily="34" charset="0"/>
                <a:ea typeface="Verdana" pitchFamily="34" charset="0"/>
              </a:rPr>
              <a:t>Total </a:t>
            </a:r>
            <a:r>
              <a:rPr lang="en-US" sz="2400" dirty="0" err="1" smtClean="0">
                <a:latin typeface="Verdana" pitchFamily="34" charset="0"/>
                <a:ea typeface="Verdana" pitchFamily="34" charset="0"/>
              </a:rPr>
              <a:t>Isc</a:t>
            </a:r>
            <a:r>
              <a:rPr lang="en-US" sz="2400" dirty="0" smtClean="0">
                <a:latin typeface="Verdana" pitchFamily="34" charset="0"/>
                <a:ea typeface="Verdana" pitchFamily="34" charset="0"/>
              </a:rPr>
              <a:t> = 20.80 A</a:t>
            </a:r>
          </a:p>
          <a:p>
            <a:pPr>
              <a:lnSpc>
                <a:spcPct val="150000"/>
              </a:lnSpc>
            </a:pPr>
            <a:r>
              <a:rPr lang="en-US" sz="2400" dirty="0" smtClean="0">
                <a:latin typeface="Verdana" pitchFamily="34" charset="0"/>
                <a:ea typeface="Verdana" pitchFamily="34" charset="0"/>
              </a:rPr>
              <a:t>Total Imp = 19.8 A</a:t>
            </a:r>
            <a:endParaRPr lang="en-US" dirty="0">
              <a:latin typeface="Verdana" pitchFamily="34" charset="0"/>
              <a:ea typeface="Verdana" pitchFamily="34" charset="0"/>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0999" y="1758256"/>
            <a:ext cx="12268201" cy="3875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6109128"/>
            <a:ext cx="2710230" cy="354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9644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2247900"/>
            <a:ext cx="14641532"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SCC REFERENCE</a:t>
            </a:r>
            <a:endParaRPr lang="en-US" sz="5400" dirty="0">
              <a:latin typeface="Verdana" pitchFamily="34" charset="0"/>
              <a:ea typeface="Verdana" pitchFamily="34" charset="0"/>
            </a:endParaRPr>
          </a:p>
        </p:txBody>
      </p:sp>
    </p:spTree>
    <p:extLst>
      <p:ext uri="{BB962C8B-B14F-4D97-AF65-F5344CB8AC3E}">
        <p14:creationId xmlns:p14="http://schemas.microsoft.com/office/powerpoint/2010/main" val="1778078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7773" y="1866900"/>
            <a:ext cx="14006946"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SCC REFERENCE</a:t>
            </a:r>
            <a:endParaRPr lang="en-US" sz="5400" dirty="0">
              <a:latin typeface="Verdana" pitchFamily="34" charset="0"/>
              <a:ea typeface="Verdana" pitchFamily="34" charset="0"/>
            </a:endParaRPr>
          </a:p>
        </p:txBody>
      </p:sp>
    </p:spTree>
    <p:extLst>
      <p:ext uri="{BB962C8B-B14F-4D97-AF65-F5344CB8AC3E}">
        <p14:creationId xmlns:p14="http://schemas.microsoft.com/office/powerpoint/2010/main" val="1207075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4721" y="2095500"/>
            <a:ext cx="13335000" cy="68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4"/>
            <a:stretch>
              <a:fillRect/>
            </a:stretch>
          </a:blipFill>
        </p:spPr>
        <p:txBody>
          <a:bodyPr/>
          <a:lstStyle/>
          <a:p>
            <a:endParaRPr lang="en-US"/>
          </a:p>
        </p:txBody>
      </p:sp>
      <p:sp>
        <p:nvSpPr>
          <p:cNvPr id="11"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SCC REFERENCE</a:t>
            </a:r>
            <a:endParaRPr lang="en-US" sz="5400" dirty="0">
              <a:latin typeface="Verdana" pitchFamily="34" charset="0"/>
              <a:ea typeface="Verdana" pitchFamily="34" charset="0"/>
            </a:endParaRPr>
          </a:p>
        </p:txBody>
      </p:sp>
    </p:spTree>
    <p:extLst>
      <p:ext uri="{BB962C8B-B14F-4D97-AF65-F5344CB8AC3E}">
        <p14:creationId xmlns:p14="http://schemas.microsoft.com/office/powerpoint/2010/main" val="3387827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3" name="AutoShape 4" descr="data:image/png;base64,iVBORw0KGgoAAAANSUhEUgAAAGQAAABkCAMAAABHPGVmAAAAqFBMVEX////u7u7t7e0AAP7s7Ozw8PD39/f9/f309PT29vb7+/v+/v7v7+/5+fn8/Pz19fX6+vrz8/P4+Pjx8fHy8vL///r19e3///b6++0qK/v5+fQ8PfpMTfkOEPwgIftiZPeUlfy7vPfl5vaLjPnc3fni4+1UVvvv7/t0d/SUlvRwcfm1tPzExfS8vfLJyu+pqfuDhPdcXfnW1fsvMPd9f/hERfxtbfyvsfLV3ua2AAAKZklEQVRogb1aaYObOA82xoC5jwBJM5Npm2Y6PebYbXfa///PXskSwQZytNt9+TCayMZCto7HsoUIPC+LhIg8z1sJIRrpyRBo7XkKSJoRuxjZsgIK7ABIBW/VQDWwE6AtDIa9lSc10BDeyoH+34R4JETaQlrpClEsRNJo3lGINEKgd0Jvedy7JiEKhRSrIFhVRVEFQaCLomiyIIiB1kGQAUmguQWaAzsEqqFbDjRjNr9VQm9gJy0MBj+rjNghsJuiEBK0SHHKUvgu+MwSBJfj5yI74c+NWfkV/AYSwVe3QHPWHdheAYOxkjkPBkoKNRESz4UUPPFnhDTEzljIakGIyKQ0QtRECLELoEaIohle8XJBLxSCbxkhUpImUpIQeRSi86rKS63LpKoqrXUMJATaABsINuPPEtgx0JB664qakd0Quyrnb8FgeazrRetqLOviGU4m1iXJVoflKtm6cF1wJtm6YDBVie5P+Yk86Sdd9A6EwFSiEElT2SjJfiJJEykD85pUpIkkTWC5UBMp2U8kaQKDGU0k+0mweX/nizDGJwzj0pDhp/ln8jMeif3zTHO43r/1fX+0LjPxUhk/UfRdcmpdkq2LlITPJeuSyrIuwbqDdXnb92/8QcglP8ku+km45Cf9CtW4QhMTieDLHU3UoIlyNFGkiSRNqv5pRzLuhPGRPM/R2pEaZ2BqsZHGzG6AamoOJ+yS2NC83X4gEf7rwVgXmbBcjsKDdXmL1uVJJwqzdRWqv79lGR8fxH+TT6LNT54q/1Nn8snMT9SCn+S8XKgJm9DgJ/YqBqRJOkyV/7k3CuZJUtVtq5MqSVZtGydJErdtC+wE2DVwc/hZMruB3hpoUSUVEA3NTUtvaXqrarf3XwYZX7ukbFuyruBEFPbYTyb5hJYrmkVhk09Ef7gZZDwu5ZOZEG9RyMl8YoQ8DSLuntcsxCvSNFrh6qbojF4MNIbuCVBc3SgVCVDN7FykaYuhFt7CRU9TkQMNoRkXPRHdyyDjzXNfAhtsQkSYlpMowmReR1HUQNYOgWrM8VGEEKAGWjG7xBwPFEgLBHN8yewKeuvNX4MMf9+lIfW2TfhX0Eq2jFa2fx/1uBcjWrnSTxJ5UogeV/HhKOPmsBUTcFekBi20MIUkJDVel8LEo5DULJdha14uTJjI9mi5SuOj+9vjmh96ZJOQVKgUv0spCpCKA6RSJtQpRQFScYBUHCAVBUjFAVKZALm9vxvXA92XBtPQ+c+F+sNu1APZ3hR3UZC4DIlOOSMI+XbUY/fcCxd3BWC+ResaZEwGmRqISuargc0GGQGCDYCdMNsYfTfq4T/2q5QGi8m6zXp4KX6XUhQgFQVInnhPKQr1xK6BopJqXEVUcvt8FOE/IZAgNg5WXW/C50N99zjq8SKWtg4c6o9Jy4VE2RwSTUI9CPk2yviA6zFCIkrYuQYs1MCjY0NDpiWRJiaaAzvkZqR1fHyrXB/GufqyDnPoFTu9nVCPWJS3DmrJutxQPwDu7nnU41ZYkOjXtg7n/eTw5ijj5sGCRN7C1sFYPCdT6YI7eQ7c7UcZ/rdOHCFRroatgxRhCQ8iSiAGaI5UN8Q2zdqwm5KbmYTb/RhL/Mf1ZDB4S8PfBUh00bqG5cL1GGMigIZuBrjhrX/vJ+HHUcYPcXqLnV0FiSxNlAXuLD2+P4gjJAJN2ONJk7ZCSASPATc1QaK6JkhE7Lyta4REITQ3iH2gGUheb7+MMnb7LfQ2kAgo9a5xsLKtZ5DI3WK7kMiNwmn/YZThfx0gUfqbfrK8xRYvloxP862D7SepWNw68CbAZMblTdCTJeNj0R03QdIFtlrJERIFCIkKkzRCoAYSFRGXPaIqCzJmQ04pomBrBSx/d+iDDNhYLFlFpjekGhgsM+zfhkT3N5aQr+vzBZxTfnJBSG85CHjIcYu9LARzbABQ1UxXGqUNzgvQOlgB5kkLgoppwmycxSpNu38sGRAWywzZEc59kJregQZqpiuNBGCuKMJyFIyEEx9DWwy06JKHe7nq4Sfk+EwzuzEj9e8tGf5Tz58VBElqECzk+BSLVzgYyD+F6vvgM07I6+emm6P63kINmAudrcOpKtFUSBxkRx/Y/ZzVu+r77/Zkdd5FIVkClmcgEdgragh0q95ao7x0ARlkjHU4AFBrK5pgDsnI6GsCUri4aMZNQIMRJAIfSp0AGXiv9ij+T/ZTgkSy/2k3fthoMdszTgPk3IR7O9fRx1qhXva2F/q32XXV1AESsTNm+9eJDP8mGf3EU7d203PrLe7jXT+x47nGCL35MpWBOQ+a2xAD9/ovu+HDlrJA3JrkYHJGMksOC7WVakFKoDlAdo82e7cRTm1FFmM+swPkUqh/NxPybksmHAQO+2krTleJTkAi0MQIcacEn7t7Slr9J5v7pecqkVyudx0h0QBwLNwTNscKz/F5WQNK0msnnOz2+YB/mDhoacRWJwC3EwDxuVEeTLwNsjDjXqpBnvYTmuHbiZSnXsadHQj81+6qaurgJw64Y4dwP9r3327U1pksUzjBnbddFz56/OgnqImm/UEZ24g/hul/dIX4D92DHXv9T+v4uLsoh7dCs+koNQ2mY2LPADeFesSinydL3/2wf77Zi7Gaesm6TkOi6sYR8uPJlXmxmjqDRIvFAnfCds4ivaazYsFKKcklBvL4sViAabldrhJtHM9zn+ctJuyoWjmbcgOJrE15c6wSnaymelMLs+Zu41Hxd1JNbZej8LmtQ/f5hIzdIfi107lzxYL8+7KQd3axQPMqGj+hks+0WCABc6VUHkwh/XklF5ZMvan/uijj+31mlwe5SmXKg8QOBFUNh/Lg2UJnttktCfnacwHHmHDlFjqvhURjlah/WZDxZuNWieRFSDRUiepoLOywQQKwXAVTUAHP4zYIorFKlLPRo/lWVBpt2XyPVSK0E1gXrAiY8iAXYLk8uGBgf3fz8qA2+1VTzc14cU150KPy4IXdr9jPVuUZKwLzaurUhF0/kWcPmPsprPjUmyhIzpiM1VROWotbB7vqbyARUIN92nYFpNpOQv5uX+IOeAVvJXQYUFLv4azAQKIVsUNin90zUtnBiS1v9+cOzuQk1McXQz3vfjsLIO1+rsXVB8xTSHRqH2/Y30Y1Vv2JA+ZwKWmNQvC8qylPn441+Zrna/eyLs2ZWumeqYV81FaePFOzayvKqa3wOZ+nOK3cHHCqauXUVhI+HdTMxmNAcc3WYVolao19/bPpY/HbFzEuVomy/Xd/975fPgI8Ce4cTZzz4OVj4u7j3WE7b2641/SweX72fLYG6dFOr3uv+qUapBz9ZNG6roFE422PVXbu4Ky6duvAlxFm9S7vXL2L/SR384lYyCeVpvsTDV+r4PsT1eS2RW6cYbyM0aKPUG/NdzQaegtvdJDDUTP0/vUDZs+upk4PmH8DEomFaqq89iJGLea3ooppPrGEpNbpHDsjXymZJC2EPUvOmFV8zyihW0nleP0Iy1DIrsyBZlFg6m+su0wBsSGZZyGxg4rYLbGHwX7r7FdeQit//tThyi32v78VdV7I/wDrpfd4ldI/j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7" descr="data:image/png;base64,iVBORw0KGgoAAAANSUhEUgAAAGQAAABkCAMAAABHPGVmAAAAqFBMVEX////u7u7t7e0AAP7s7Ozw8PD39/f9/f309PT29vb7+/v+/v7v7+/5+fn8/Pz19fX6+vrz8/P4+Pjx8fHy8vL///r19e3///b6++0qK/v5+fQ8PfpMTfkOEPwgIftiZPeUlfy7vPfl5vaLjPnc3fni4+1UVvvv7/t0d/SUlvRwcfm1tPzExfS8vfLJyu+pqfuDhPdcXfnW1fsvMPd9f/hERfxtbfyvsfLV3ua2AAAKZklEQVRogb1aaYObOA82xoC5jwBJM5Npm2Y6PebYbXfa///PXskSwQZytNt9+TCayMZCto7HsoUIPC+LhIg8z1sJIRrpyRBo7XkKSJoRuxjZsgIK7ABIBW/VQDWwE6AtDIa9lSc10BDeyoH+34R4JETaQlrpClEsRNJo3lGINEKgd0Jvedy7JiEKhRSrIFhVRVEFQaCLomiyIIiB1kGQAUmguQWaAzsEqqFbDjRjNr9VQm9gJy0MBj+rjNghsJuiEBK0SHHKUvgu+MwSBJfj5yI74c+NWfkV/AYSwVe3QHPWHdheAYOxkjkPBkoKNRESz4UUPPFnhDTEzljIakGIyKQ0QtRECLELoEaIohle8XJBLxSCbxkhUpImUpIQeRSi86rKS63LpKoqrXUMJATaABsINuPPEtgx0JB664qakd0Quyrnb8FgeazrRetqLOviGU4m1iXJVoflKtm6cF1wJtm6YDBVie5P+Yk86Sdd9A6EwFSiEElT2SjJfiJJEykD85pUpIkkTWC5UBMp2U8kaQKDGU0k+0mweX/nizDGJwzj0pDhp/ln8jMeif3zTHO43r/1fX+0LjPxUhk/UfRdcmpdkq2LlITPJeuSyrIuwbqDdXnb92/8QcglP8ku+km45Cf9CtW4QhMTieDLHU3UoIlyNFGkiSRNqv5pRzLuhPGRPM/R2pEaZ2BqsZHGzG6AamoOJ+yS2NC83X4gEf7rwVgXmbBcjsKDdXmL1uVJJwqzdRWqv79lGR8fxH+TT6LNT54q/1Nn8snMT9SCn+S8XKgJm9DgJ/YqBqRJOkyV/7k3CuZJUtVtq5MqSVZtGydJErdtC+wE2DVwc/hZMruB3hpoUSUVEA3NTUtvaXqrarf3XwYZX7ukbFuyruBEFPbYTyb5hJYrmkVhk09Ef7gZZDwu5ZOZEG9RyMl8YoQ8DSLuntcsxCvSNFrh6qbojF4MNIbuCVBc3SgVCVDN7FykaYuhFt7CRU9TkQMNoRkXPRHdyyDjzXNfAhtsQkSYlpMowmReR1HUQNYOgWrM8VGEEKAGWjG7xBwPFEgLBHN8yewKeuvNX4MMf9+lIfW2TfhX0Eq2jFa2fx/1uBcjWrnSTxJ5UogeV/HhKOPmsBUTcFekBi20MIUkJDVel8LEo5DULJdha14uTJjI9mi5SuOj+9vjmh96ZJOQVKgUv0spCpCKA6RSJtQpRQFScYBUHCAVBUjFAVKZALm9vxvXA92XBtPQ+c+F+sNu1APZ3hR3UZC4DIlOOSMI+XbUY/fcCxd3BWC+ResaZEwGmRqISuargc0GGQGCDYCdMNsYfTfq4T/2q5QGi8m6zXp4KX6XUhQgFQVInnhPKQr1xK6BopJqXEVUcvt8FOE/IZAgNg5WXW/C50N99zjq8SKWtg4c6o9Jy4VE2RwSTUI9CPk2yviA6zFCIkrYuQYs1MCjY0NDpiWRJiaaAzvkZqR1fHyrXB/GufqyDnPoFTu9nVCPWJS3DmrJutxQPwDu7nnU41ZYkOjXtg7n/eTw5ijj5sGCRN7C1sFYPCdT6YI7eQ7c7UcZ/rdOHCFRroatgxRhCQ8iSiAGaI5UN8Q2zdqwm5KbmYTb/RhL/Mf1ZDB4S8PfBUh00bqG5cL1GGMigIZuBrjhrX/vJ+HHUcYPcXqLnV0FiSxNlAXuLD2+P4gjJAJN2ONJk7ZCSASPATc1QaK6JkhE7Lyta4REITQ3iH2gGUheb7+MMnb7LfQ2kAgo9a5xsLKtZ5DI3WK7kMiNwmn/YZThfx0gUfqbfrK8xRYvloxP862D7SepWNw68CbAZMblTdCTJeNj0R03QdIFtlrJERIFCIkKkzRCoAYSFRGXPaIqCzJmQ04pomBrBSx/d+iDDNhYLFlFpjekGhgsM+zfhkT3N5aQr+vzBZxTfnJBSG85CHjIcYu9LARzbABQ1UxXGqUNzgvQOlgB5kkLgoppwmycxSpNu38sGRAWywzZEc59kJregQZqpiuNBGCuKMJyFIyEEx9DWwy06JKHe7nq4Sfk+EwzuzEj9e8tGf5Tz58VBElqECzk+BSLVzgYyD+F6vvgM07I6+emm6P63kINmAudrcOpKtFUSBxkRx/Y/ZzVu+r77/Zkdd5FIVkClmcgEdgragh0q95ao7x0ARlkjHU4AFBrK5pgDsnI6GsCUri4aMZNQIMRJAIfSp0AGXiv9ij+T/ZTgkSy/2k3fthoMdszTgPk3IR7O9fRx1qhXva2F/q32XXV1AESsTNm+9eJDP8mGf3EU7d203PrLe7jXT+x47nGCL35MpWBOQ+a2xAD9/ovu+HDlrJA3JrkYHJGMksOC7WVakFKoDlAdo82e7cRTm1FFmM+swPkUqh/NxPybksmHAQO+2krTleJTkAi0MQIcacEn7t7Slr9J5v7pecqkVyudx0h0QBwLNwTNscKz/F5WQNK0msnnOz2+YB/mDhoacRWJwC3EwDxuVEeTLwNsjDjXqpBnvYTmuHbiZSnXsadHQj81+6qaurgJw64Y4dwP9r3327U1pksUzjBnbddFz56/OgnqImm/UEZ24g/hul/dIX4D92DHXv9T+v4uLsoh7dCs+koNQ2mY2LPADeFesSinydL3/2wf77Zi7Gaesm6TkOi6sYR8uPJlXmxmjqDRIvFAnfCds4ivaazYsFKKcklBvL4sViAabldrhJtHM9zn+ctJuyoWjmbcgOJrE15c6wSnaymelMLs+Zu41Hxd1JNbZej8LmtQ/f5hIzdIfi107lzxYL8+7KQd3axQPMqGj+hks+0WCABc6VUHkwh/XklF5ZMvan/uijj+31mlwe5SmXKg8QOBFUNh/Lg2UJnttktCfnacwHHmHDlFjqvhURjlah/WZDxZuNWieRFSDRUiepoLOywQQKwXAVTUAHP4zYIorFKlLPRo/lWVBpt2XyPVSK0E1gXrAiY8iAXYLk8uGBgf3fz8qA2+1VTzc14cU150KPy4IXdr9jPVuUZKwLzaurUhF0/kWcPmPsprPjUmyhIzpiM1VROWotbB7vqbyARUIN92nYFpNpOQv5uX+IOeAVvJXQYUFLv4azAQKIVsUNin90zUtnBiS1v9+cOzuQk1McXQz3vfjsLIO1+rsXVB8xTSHRqH2/Y30Y1Vv2JA+ZwKWmNQvC8qylPn441+Zrna/eyLs2ZWumeqYV81FaePFOzayvKqa3wOZ+nOK3cHHCqauXUVhI+HdTMxmNAcc3WYVolao19/bPpY/HbFzEuVomy/Xd/975fPgI8Ce4cTZzz4OVj4u7j3WE7b2641/SweX72fLYG6dFOr3uv+qUapBz9ZNG6roFE422PVXbu4Ky6duvAlxFm9S7vXL2L/SR384lYyCeVpvsTDV+r4PsT1eS2RW6cYbyM0aKPUG/NdzQaegtvdJDDUTP0/vUDZs+upk4PmH8DEomFaqq89iJGLea3ooppPrGEpNbpHDsjXymZJC2EPUvOmFV8zyihW0nleP0Iy1DIrsyBZlFg6m+su0wBsSGZZyGxg4rYLbGHwX7r7FdeQit//tThyi32v78VdV7I/wDrpfd4ldI/jw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1" descr="Maxima Solar Panel | Solar Panel 270 Watt | Monocrystalline 270 Watt Panel | Solar Panel Supplier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9" descr="https://sp-ao.shortpixel.ai/client/to_webp,q_lossless,ret_img,w_780,h_600/https:/www.lsp-international.com/wp-content/uploads/AC-Surge-Protective-Device-T2-SLP40-275-2S.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AutoShape 4" descr="Animated clipart, Sun gif, Halloween ..."/>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Animated clipart, Sun gif, Halloween ..."/>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038600" y="1890628"/>
            <a:ext cx="12573000" cy="7355928"/>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29" name="Rectangle 28"/>
          <p:cNvSpPr/>
          <p:nvPr/>
        </p:nvSpPr>
        <p:spPr>
          <a:xfrm>
            <a:off x="14020800" y="2019300"/>
            <a:ext cx="2514600" cy="45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4706600" y="3619500"/>
            <a:ext cx="381000" cy="381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4554200" y="2933700"/>
            <a:ext cx="571500" cy="3810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SCC REFERENCE</a:t>
            </a:r>
            <a:endParaRPr lang="en-US" sz="5400" dirty="0">
              <a:latin typeface="Verdana" pitchFamily="34" charset="0"/>
              <a:ea typeface="Verdana" pitchFamily="34" charset="0"/>
            </a:endParaRPr>
          </a:p>
        </p:txBody>
      </p:sp>
    </p:spTree>
    <p:extLst>
      <p:ext uri="{BB962C8B-B14F-4D97-AF65-F5344CB8AC3E}">
        <p14:creationId xmlns:p14="http://schemas.microsoft.com/office/powerpoint/2010/main" val="71569291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6880" y="2171700"/>
            <a:ext cx="14186720" cy="693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SCC REFERENCE</a:t>
            </a:r>
            <a:endParaRPr lang="en-US" sz="5400" dirty="0">
              <a:latin typeface="Verdana" pitchFamily="34" charset="0"/>
              <a:ea typeface="Verdana" pitchFamily="34" charset="0"/>
            </a:endParaRPr>
          </a:p>
        </p:txBody>
      </p:sp>
    </p:spTree>
    <p:extLst>
      <p:ext uri="{BB962C8B-B14F-4D97-AF65-F5344CB8AC3E}">
        <p14:creationId xmlns:p14="http://schemas.microsoft.com/office/powerpoint/2010/main" val="561346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1829725"/>
            <a:ext cx="13984724" cy="7101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SCC REFERENCE</a:t>
            </a:r>
            <a:endParaRPr lang="en-US" sz="5400" dirty="0">
              <a:latin typeface="Verdana" pitchFamily="34" charset="0"/>
              <a:ea typeface="Verdana" pitchFamily="34" charset="0"/>
            </a:endParaRPr>
          </a:p>
        </p:txBody>
      </p:sp>
    </p:spTree>
    <p:extLst>
      <p:ext uri="{BB962C8B-B14F-4D97-AF65-F5344CB8AC3E}">
        <p14:creationId xmlns:p14="http://schemas.microsoft.com/office/powerpoint/2010/main" val="3474479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07737" y="1952114"/>
            <a:ext cx="9380263" cy="5722164"/>
            <a:chOff x="0" y="0"/>
            <a:chExt cx="2470522" cy="1507072"/>
          </a:xfrm>
        </p:grpSpPr>
        <p:sp>
          <p:nvSpPr>
            <p:cNvPr id="3" name="Freeform 3"/>
            <p:cNvSpPr/>
            <p:nvPr/>
          </p:nvSpPr>
          <p:spPr>
            <a:xfrm>
              <a:off x="0" y="0"/>
              <a:ext cx="2470522" cy="1507072"/>
            </a:xfrm>
            <a:custGeom>
              <a:avLst/>
              <a:gdLst/>
              <a:ahLst/>
              <a:cxnLst/>
              <a:rect l="l" t="t" r="r" b="b"/>
              <a:pathLst>
                <a:path w="2470522" h="1507072">
                  <a:moveTo>
                    <a:pt x="0" y="0"/>
                  </a:moveTo>
                  <a:lnTo>
                    <a:pt x="2470522" y="0"/>
                  </a:lnTo>
                  <a:lnTo>
                    <a:pt x="2470522" y="1507072"/>
                  </a:lnTo>
                  <a:lnTo>
                    <a:pt x="0" y="1507072"/>
                  </a:lnTo>
                  <a:close/>
                </a:path>
              </a:pathLst>
            </a:custGeom>
            <a:solidFill>
              <a:srgbClr val="004AAD"/>
            </a:solidFill>
          </p:spPr>
          <p:txBody>
            <a:bodyPr/>
            <a:lstStyle/>
            <a:p>
              <a:endParaRPr lang="en-US"/>
            </a:p>
          </p:txBody>
        </p:sp>
        <p:sp>
          <p:nvSpPr>
            <p:cNvPr id="4" name="TextBox 4"/>
            <p:cNvSpPr txBox="1"/>
            <p:nvPr/>
          </p:nvSpPr>
          <p:spPr>
            <a:xfrm>
              <a:off x="0" y="-38100"/>
              <a:ext cx="2470522" cy="154517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0" y="0"/>
            <a:ext cx="8907737" cy="10287000"/>
            <a:chOff x="0" y="0"/>
            <a:chExt cx="11876983" cy="13716000"/>
          </a:xfrm>
        </p:grpSpPr>
        <p:pic>
          <p:nvPicPr>
            <p:cNvPr id="6" name="Picture 6"/>
            <p:cNvPicPr>
              <a:picLocks noChangeAspect="1"/>
            </p:cNvPicPr>
            <p:nvPr/>
          </p:nvPicPr>
          <p:blipFill>
            <a:blip r:embed="rId2"/>
            <a:srcRect l="17527" r="17527"/>
            <a:stretch>
              <a:fillRect/>
            </a:stretch>
          </p:blipFill>
          <p:spPr>
            <a:xfrm>
              <a:off x="0" y="0"/>
              <a:ext cx="11876983" cy="13716000"/>
            </a:xfrm>
            <a:prstGeom prst="rect">
              <a:avLst/>
            </a:prstGeom>
          </p:spPr>
        </p:pic>
      </p:grpSp>
      <p:grpSp>
        <p:nvGrpSpPr>
          <p:cNvPr id="7" name="Group 7"/>
          <p:cNvGrpSpPr/>
          <p:nvPr/>
        </p:nvGrpSpPr>
        <p:grpSpPr>
          <a:xfrm>
            <a:off x="8917262" y="7747029"/>
            <a:ext cx="9380263" cy="2434439"/>
            <a:chOff x="0" y="0"/>
            <a:chExt cx="2470522" cy="641169"/>
          </a:xfrm>
        </p:grpSpPr>
        <p:sp>
          <p:nvSpPr>
            <p:cNvPr id="8" name="Freeform 8"/>
            <p:cNvSpPr/>
            <p:nvPr/>
          </p:nvSpPr>
          <p:spPr>
            <a:xfrm>
              <a:off x="0" y="0"/>
              <a:ext cx="2470522" cy="641169"/>
            </a:xfrm>
            <a:custGeom>
              <a:avLst/>
              <a:gdLst/>
              <a:ahLst/>
              <a:cxnLst/>
              <a:rect l="l" t="t" r="r" b="b"/>
              <a:pathLst>
                <a:path w="2470522" h="641169">
                  <a:moveTo>
                    <a:pt x="0" y="0"/>
                  </a:moveTo>
                  <a:lnTo>
                    <a:pt x="2470522" y="0"/>
                  </a:lnTo>
                  <a:lnTo>
                    <a:pt x="2470522" y="641169"/>
                  </a:lnTo>
                  <a:lnTo>
                    <a:pt x="0" y="641169"/>
                  </a:lnTo>
                  <a:close/>
                </a:path>
              </a:pathLst>
            </a:custGeom>
            <a:solidFill>
              <a:srgbClr val="F8D33E"/>
            </a:solidFill>
          </p:spPr>
          <p:txBody>
            <a:bodyPr/>
            <a:lstStyle/>
            <a:p>
              <a:endParaRPr lang="en-US"/>
            </a:p>
          </p:txBody>
        </p:sp>
        <p:sp>
          <p:nvSpPr>
            <p:cNvPr id="9" name="TextBox 9"/>
            <p:cNvSpPr txBox="1"/>
            <p:nvPr/>
          </p:nvSpPr>
          <p:spPr>
            <a:xfrm>
              <a:off x="0" y="-38100"/>
              <a:ext cx="2470522" cy="679269"/>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11" name="TextBox 11"/>
          <p:cNvSpPr txBox="1"/>
          <p:nvPr/>
        </p:nvSpPr>
        <p:spPr>
          <a:xfrm>
            <a:off x="10134136" y="3292724"/>
            <a:ext cx="7125164" cy="3864610"/>
          </a:xfrm>
          <a:prstGeom prst="rect">
            <a:avLst/>
          </a:prstGeom>
        </p:spPr>
        <p:txBody>
          <a:bodyPr lIns="0" tIns="0" rIns="0" bIns="0" rtlCol="0" anchor="t">
            <a:spAutoFit/>
          </a:bodyPr>
          <a:lstStyle/>
          <a:p>
            <a:pPr>
              <a:lnSpc>
                <a:spcPts val="10070"/>
              </a:lnSpc>
            </a:pPr>
            <a:r>
              <a:rPr lang="en-US" sz="9500">
                <a:solidFill>
                  <a:srgbClr val="FFFFFF"/>
                </a:solidFill>
                <a:latin typeface="Anton"/>
              </a:rPr>
              <a:t>THANK YOU FOR YOUR ATTENTION </a:t>
            </a:r>
          </a:p>
        </p:txBody>
      </p:sp>
      <p:sp>
        <p:nvSpPr>
          <p:cNvPr id="12" name="TextBox 12"/>
          <p:cNvSpPr txBox="1"/>
          <p:nvPr/>
        </p:nvSpPr>
        <p:spPr>
          <a:xfrm>
            <a:off x="9906956" y="2194451"/>
            <a:ext cx="8153864" cy="558800"/>
          </a:xfrm>
          <a:prstGeom prst="rect">
            <a:avLst/>
          </a:prstGeom>
        </p:spPr>
        <p:txBody>
          <a:bodyPr lIns="0" tIns="0" rIns="0" bIns="0" rtlCol="0" anchor="t">
            <a:spAutoFit/>
          </a:bodyPr>
          <a:lstStyle/>
          <a:p>
            <a:pPr>
              <a:lnSpc>
                <a:spcPts val="4974"/>
              </a:lnSpc>
            </a:pPr>
            <a:r>
              <a:rPr lang="en-US" sz="2499" spc="1154">
                <a:solidFill>
                  <a:srgbClr val="FFFFFF"/>
                </a:solidFill>
                <a:latin typeface="Montserrat Bold"/>
              </a:rPr>
              <a:t>END OF THE PRESENTATION</a:t>
            </a:r>
          </a:p>
        </p:txBody>
      </p:sp>
      <p:sp>
        <p:nvSpPr>
          <p:cNvPr id="13" name="TextBox 13"/>
          <p:cNvSpPr txBox="1"/>
          <p:nvPr/>
        </p:nvSpPr>
        <p:spPr>
          <a:xfrm>
            <a:off x="10517587" y="8007653"/>
            <a:ext cx="6358263" cy="447675"/>
          </a:xfrm>
          <a:prstGeom prst="rect">
            <a:avLst/>
          </a:prstGeom>
        </p:spPr>
        <p:txBody>
          <a:bodyPr lIns="0" tIns="0" rIns="0" bIns="0" rtlCol="0" anchor="t">
            <a:spAutoFit/>
          </a:bodyPr>
          <a:lstStyle/>
          <a:p>
            <a:pPr>
              <a:lnSpc>
                <a:spcPts val="3824"/>
              </a:lnSpc>
            </a:pPr>
            <a:r>
              <a:rPr lang="en-US" sz="2499" spc="117">
                <a:solidFill>
                  <a:srgbClr val="000000"/>
                </a:solidFill>
                <a:latin typeface="Montserrat Bold"/>
              </a:rPr>
              <a:t>TRILOGIX TRAINING INSTITUTE</a:t>
            </a:r>
          </a:p>
        </p:txBody>
      </p:sp>
      <p:sp>
        <p:nvSpPr>
          <p:cNvPr id="14" name="Freeform 14"/>
          <p:cNvSpPr/>
          <p:nvPr/>
        </p:nvSpPr>
        <p:spPr>
          <a:xfrm>
            <a:off x="9906956" y="8734888"/>
            <a:ext cx="456825" cy="456825"/>
          </a:xfrm>
          <a:custGeom>
            <a:avLst/>
            <a:gdLst/>
            <a:ahLst/>
            <a:cxnLst/>
            <a:rect l="l" t="t" r="r" b="b"/>
            <a:pathLst>
              <a:path w="456825" h="456825">
                <a:moveTo>
                  <a:pt x="0" y="0"/>
                </a:moveTo>
                <a:lnTo>
                  <a:pt x="456825" y="0"/>
                </a:lnTo>
                <a:lnTo>
                  <a:pt x="456825" y="456825"/>
                </a:lnTo>
                <a:lnTo>
                  <a:pt x="0" y="45682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15" name="Freeform 15"/>
          <p:cNvSpPr/>
          <p:nvPr/>
        </p:nvSpPr>
        <p:spPr>
          <a:xfrm>
            <a:off x="9943715" y="9278329"/>
            <a:ext cx="383307" cy="383307"/>
          </a:xfrm>
          <a:custGeom>
            <a:avLst/>
            <a:gdLst/>
            <a:ahLst/>
            <a:cxnLst/>
            <a:rect l="l" t="t" r="r" b="b"/>
            <a:pathLst>
              <a:path w="383307" h="383307">
                <a:moveTo>
                  <a:pt x="0" y="0"/>
                </a:moveTo>
                <a:lnTo>
                  <a:pt x="383307" y="0"/>
                </a:lnTo>
                <a:lnTo>
                  <a:pt x="383307" y="383307"/>
                </a:lnTo>
                <a:lnTo>
                  <a:pt x="0" y="383307"/>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16" name="Freeform 16"/>
          <p:cNvSpPr/>
          <p:nvPr/>
        </p:nvSpPr>
        <p:spPr>
          <a:xfrm>
            <a:off x="9951584" y="9723864"/>
            <a:ext cx="367570" cy="367570"/>
          </a:xfrm>
          <a:custGeom>
            <a:avLst/>
            <a:gdLst/>
            <a:ahLst/>
            <a:cxnLst/>
            <a:rect l="l" t="t" r="r" b="b"/>
            <a:pathLst>
              <a:path w="367570" h="367570">
                <a:moveTo>
                  <a:pt x="0" y="0"/>
                </a:moveTo>
                <a:lnTo>
                  <a:pt x="367570" y="0"/>
                </a:lnTo>
                <a:lnTo>
                  <a:pt x="367570" y="367570"/>
                </a:lnTo>
                <a:lnTo>
                  <a:pt x="0" y="36757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en-US"/>
          </a:p>
        </p:txBody>
      </p:sp>
      <p:sp>
        <p:nvSpPr>
          <p:cNvPr id="17" name="TextBox 17"/>
          <p:cNvSpPr txBox="1"/>
          <p:nvPr/>
        </p:nvSpPr>
        <p:spPr>
          <a:xfrm>
            <a:off x="10492064" y="9604486"/>
            <a:ext cx="3491824" cy="448016"/>
          </a:xfrm>
          <a:prstGeom prst="rect">
            <a:avLst/>
          </a:prstGeom>
        </p:spPr>
        <p:txBody>
          <a:bodyPr lIns="0" tIns="0" rIns="0" bIns="0" rtlCol="0" anchor="t">
            <a:spAutoFit/>
          </a:bodyPr>
          <a:lstStyle/>
          <a:p>
            <a:pPr algn="just">
              <a:lnSpc>
                <a:spcPts val="3628"/>
              </a:lnSpc>
              <a:spcBef>
                <a:spcPct val="0"/>
              </a:spcBef>
            </a:pPr>
            <a:r>
              <a:rPr lang="en-US" sz="2591">
                <a:solidFill>
                  <a:srgbClr val="000000"/>
                </a:solidFill>
                <a:latin typeface="Open Sans"/>
              </a:rPr>
              <a:t>www.trilogixtiatc.com</a:t>
            </a:r>
          </a:p>
        </p:txBody>
      </p:sp>
      <p:sp>
        <p:nvSpPr>
          <p:cNvPr id="18" name="TextBox 18"/>
          <p:cNvSpPr txBox="1"/>
          <p:nvPr/>
        </p:nvSpPr>
        <p:spPr>
          <a:xfrm>
            <a:off x="10492064" y="8711666"/>
            <a:ext cx="2724272" cy="448016"/>
          </a:xfrm>
          <a:prstGeom prst="rect">
            <a:avLst/>
          </a:prstGeom>
        </p:spPr>
        <p:txBody>
          <a:bodyPr lIns="0" tIns="0" rIns="0" bIns="0" rtlCol="0" anchor="t">
            <a:spAutoFit/>
          </a:bodyPr>
          <a:lstStyle/>
          <a:p>
            <a:pPr algn="just">
              <a:lnSpc>
                <a:spcPts val="3628"/>
              </a:lnSpc>
              <a:spcBef>
                <a:spcPct val="0"/>
              </a:spcBef>
            </a:pPr>
            <a:r>
              <a:rPr lang="en-US" sz="2591">
                <a:solidFill>
                  <a:srgbClr val="000000"/>
                </a:solidFill>
                <a:latin typeface="Open Sans"/>
              </a:rPr>
              <a:t>+971506675357</a:t>
            </a:r>
          </a:p>
        </p:txBody>
      </p:sp>
      <p:sp>
        <p:nvSpPr>
          <p:cNvPr id="19" name="TextBox 19"/>
          <p:cNvSpPr txBox="1"/>
          <p:nvPr/>
        </p:nvSpPr>
        <p:spPr>
          <a:xfrm>
            <a:off x="10515977" y="9164247"/>
            <a:ext cx="2467812" cy="448016"/>
          </a:xfrm>
          <a:prstGeom prst="rect">
            <a:avLst/>
          </a:prstGeom>
        </p:spPr>
        <p:txBody>
          <a:bodyPr lIns="0" tIns="0" rIns="0" bIns="0" rtlCol="0" anchor="t">
            <a:spAutoFit/>
          </a:bodyPr>
          <a:lstStyle/>
          <a:p>
            <a:pPr algn="just">
              <a:lnSpc>
                <a:spcPts val="3628"/>
              </a:lnSpc>
              <a:spcBef>
                <a:spcPct val="0"/>
              </a:spcBef>
            </a:pPr>
            <a:r>
              <a:rPr lang="en-US" sz="2591">
                <a:solidFill>
                  <a:srgbClr val="000000"/>
                </a:solidFill>
                <a:latin typeface="Open Sans"/>
              </a:rPr>
              <a:t>(04) 3595338</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SOLAR CHARGE CONTROLLER</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2" name="Rectangle 1"/>
          <p:cNvSpPr/>
          <p:nvPr/>
        </p:nvSpPr>
        <p:spPr>
          <a:xfrm>
            <a:off x="2438400" y="2037963"/>
            <a:ext cx="8048690" cy="7525137"/>
          </a:xfrm>
          <a:prstGeom prst="rect">
            <a:avLst/>
          </a:prstGeom>
        </p:spPr>
        <p:txBody>
          <a:bodyPr wrap="square">
            <a:spAutoFit/>
          </a:bodyPr>
          <a:lstStyle/>
          <a:p>
            <a:pPr marL="285750" indent="-285750" algn="just">
              <a:lnSpc>
                <a:spcPct val="150000"/>
              </a:lnSpc>
              <a:buFont typeface="Wingdings" pitchFamily="2" charset="2"/>
              <a:buChar char="Ø"/>
            </a:pPr>
            <a:r>
              <a:rPr lang="en-US" sz="2300" dirty="0">
                <a:latin typeface="Verdana" pitchFamily="34" charset="0"/>
                <a:ea typeface="Verdana" pitchFamily="34" charset="0"/>
              </a:rPr>
              <a:t>A </a:t>
            </a:r>
            <a:r>
              <a:rPr lang="en-US" sz="2300" b="1" dirty="0">
                <a:solidFill>
                  <a:srgbClr val="0070C0"/>
                </a:solidFill>
                <a:latin typeface="Verdana" pitchFamily="34" charset="0"/>
                <a:ea typeface="Verdana" pitchFamily="34" charset="0"/>
              </a:rPr>
              <a:t>solar charge </a:t>
            </a:r>
            <a:r>
              <a:rPr lang="en-US" sz="2300" b="1" dirty="0" smtClean="0">
                <a:solidFill>
                  <a:srgbClr val="0070C0"/>
                </a:solidFill>
                <a:latin typeface="Verdana" pitchFamily="34" charset="0"/>
                <a:ea typeface="Verdana" pitchFamily="34" charset="0"/>
              </a:rPr>
              <a:t>controller </a:t>
            </a:r>
            <a:r>
              <a:rPr lang="en-US" sz="2300" dirty="0" smtClean="0">
                <a:latin typeface="Verdana" pitchFamily="34" charset="0"/>
                <a:ea typeface="Verdana" pitchFamily="34" charset="0"/>
              </a:rPr>
              <a:t>(SCC) controls the flow the charge from the battery and to the battery.</a:t>
            </a:r>
          </a:p>
          <a:p>
            <a:pPr marL="285750" indent="-285750" algn="just">
              <a:lnSpc>
                <a:spcPct val="150000"/>
              </a:lnSpc>
              <a:buFont typeface="Wingdings" pitchFamily="2" charset="2"/>
              <a:buChar char="Ø"/>
            </a:pPr>
            <a:endParaRPr lang="en-US" sz="2300" dirty="0">
              <a:latin typeface="Verdana" pitchFamily="34" charset="0"/>
              <a:ea typeface="Verdana" pitchFamily="34" charset="0"/>
            </a:endParaRPr>
          </a:p>
          <a:p>
            <a:pPr marL="285750" indent="-285750" algn="just">
              <a:lnSpc>
                <a:spcPct val="150000"/>
              </a:lnSpc>
              <a:buFont typeface="Wingdings" pitchFamily="2" charset="2"/>
              <a:buChar char="Ø"/>
            </a:pPr>
            <a:r>
              <a:rPr lang="en-US" sz="2300" dirty="0" smtClean="0">
                <a:latin typeface="Verdana" pitchFamily="34" charset="0"/>
                <a:ea typeface="Verdana" pitchFamily="34" charset="0"/>
              </a:rPr>
              <a:t>SCC protects the battery by preventing over-charge or deep discharge of batteries to preserve their life and performance.</a:t>
            </a:r>
          </a:p>
          <a:p>
            <a:pPr marL="285750" indent="-285750" algn="just">
              <a:lnSpc>
                <a:spcPct val="150000"/>
              </a:lnSpc>
              <a:buFont typeface="Wingdings" pitchFamily="2" charset="2"/>
              <a:buChar char="Ø"/>
            </a:pPr>
            <a:endParaRPr lang="en-US" sz="2300" dirty="0" smtClean="0">
              <a:latin typeface="Verdana" pitchFamily="34" charset="0"/>
              <a:ea typeface="Verdana" pitchFamily="34" charset="0"/>
            </a:endParaRPr>
          </a:p>
          <a:p>
            <a:pPr marL="285750" indent="-285750" algn="just">
              <a:lnSpc>
                <a:spcPct val="150000"/>
              </a:lnSpc>
              <a:buFont typeface="Wingdings" pitchFamily="2" charset="2"/>
              <a:buChar char="Ø"/>
            </a:pPr>
            <a:r>
              <a:rPr lang="en-US" sz="2300" dirty="0">
                <a:latin typeface="Verdana" pitchFamily="34" charset="0"/>
                <a:ea typeface="Verdana" pitchFamily="34" charset="0"/>
              </a:rPr>
              <a:t> </a:t>
            </a:r>
            <a:r>
              <a:rPr lang="en-US" sz="2300" dirty="0" smtClean="0">
                <a:latin typeface="Verdana" pitchFamily="34" charset="0"/>
                <a:ea typeface="Verdana" pitchFamily="34" charset="0"/>
              </a:rPr>
              <a:t>When the battery gets overcharge or goes into deep discharge or over-discharge, a charge controller will cut it off from the circuit.</a:t>
            </a:r>
          </a:p>
          <a:p>
            <a:pPr marL="285750" indent="-285750" algn="just">
              <a:lnSpc>
                <a:spcPct val="150000"/>
              </a:lnSpc>
              <a:buFont typeface="Wingdings" pitchFamily="2" charset="2"/>
              <a:buChar char="Ø"/>
            </a:pPr>
            <a:endParaRPr lang="en-US" sz="2300" dirty="0">
              <a:latin typeface="Verdana" pitchFamily="34" charset="0"/>
              <a:ea typeface="Verdana" pitchFamily="34" charset="0"/>
            </a:endParaRPr>
          </a:p>
          <a:p>
            <a:pPr marL="285750" indent="-285750" algn="just">
              <a:lnSpc>
                <a:spcPct val="150000"/>
              </a:lnSpc>
              <a:buFont typeface="Wingdings" pitchFamily="2" charset="2"/>
              <a:buChar char="Ø"/>
            </a:pPr>
            <a:r>
              <a:rPr lang="en-US" sz="2300" dirty="0" smtClean="0">
                <a:latin typeface="Verdana" pitchFamily="34" charset="0"/>
                <a:ea typeface="Verdana" pitchFamily="34" charset="0"/>
              </a:rPr>
              <a:t>SCCs are </a:t>
            </a:r>
            <a:r>
              <a:rPr lang="en-US" sz="2300" dirty="0">
                <a:latin typeface="Verdana" pitchFamily="34" charset="0"/>
                <a:ea typeface="Verdana" pitchFamily="34" charset="0"/>
              </a:rPr>
              <a:t>rated according to the maximum </a:t>
            </a:r>
            <a:r>
              <a:rPr lang="en-US" sz="2300" dirty="0" smtClean="0">
                <a:latin typeface="Verdana" pitchFamily="34" charset="0"/>
                <a:ea typeface="Verdana" pitchFamily="34" charset="0"/>
              </a:rPr>
              <a:t>PV input </a:t>
            </a:r>
            <a:r>
              <a:rPr lang="en-US" sz="2300" dirty="0">
                <a:latin typeface="Verdana" pitchFamily="34" charset="0"/>
                <a:ea typeface="Verdana" pitchFamily="34" charset="0"/>
              </a:rPr>
              <a:t>voltage (V) and maximum charge current (A). </a:t>
            </a:r>
          </a:p>
        </p:txBody>
      </p:sp>
      <p:grpSp>
        <p:nvGrpSpPr>
          <p:cNvPr id="4" name="Group 3"/>
          <p:cNvGrpSpPr/>
          <p:nvPr/>
        </p:nvGrpSpPr>
        <p:grpSpPr>
          <a:xfrm>
            <a:off x="10591800" y="1540503"/>
            <a:ext cx="7387511" cy="4800600"/>
            <a:chOff x="10563896" y="2324100"/>
            <a:chExt cx="6573591" cy="4038600"/>
          </a:xfrm>
        </p:grpSpPr>
        <p:pic>
          <p:nvPicPr>
            <p:cNvPr id="102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442" t="10970" r="6269" b="4335"/>
            <a:stretch/>
          </p:blipFill>
          <p:spPr bwMode="auto">
            <a:xfrm>
              <a:off x="10723808" y="2472744"/>
              <a:ext cx="6413679" cy="3760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0591800" y="2324100"/>
              <a:ext cx="7620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563896" y="5600700"/>
              <a:ext cx="1551904"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8802" r="11840"/>
          <a:stretch/>
        </p:blipFill>
        <p:spPr bwMode="auto">
          <a:xfrm>
            <a:off x="11083530" y="6515100"/>
            <a:ext cx="6705600" cy="2962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2877800" y="7124700"/>
            <a:ext cx="685800" cy="3048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5392400" y="7581900"/>
            <a:ext cx="685800" cy="3048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0073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SOLAR CHARGE CONTROLLER</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2" name="Rectangle 1"/>
          <p:cNvSpPr/>
          <p:nvPr/>
        </p:nvSpPr>
        <p:spPr>
          <a:xfrm>
            <a:off x="3047999" y="2360875"/>
            <a:ext cx="7620001" cy="6440225"/>
          </a:xfrm>
          <a:prstGeom prst="rect">
            <a:avLst/>
          </a:prstGeom>
        </p:spPr>
        <p:txBody>
          <a:bodyPr wrap="square">
            <a:spAutoFit/>
          </a:bodyPr>
          <a:lstStyle/>
          <a:p>
            <a:pPr algn="just">
              <a:lnSpc>
                <a:spcPct val="150000"/>
              </a:lnSpc>
            </a:pPr>
            <a:r>
              <a:rPr lang="en-US" sz="2800" dirty="0" smtClean="0">
                <a:latin typeface="Verdana" pitchFamily="34" charset="0"/>
                <a:ea typeface="Verdana" pitchFamily="34" charset="0"/>
              </a:rPr>
              <a:t>How to choose Solar Charge Controller?</a:t>
            </a:r>
          </a:p>
          <a:p>
            <a:pPr algn="just">
              <a:lnSpc>
                <a:spcPct val="150000"/>
              </a:lnSpc>
            </a:pPr>
            <a:endParaRPr lang="en-US" sz="2800" dirty="0">
              <a:latin typeface="Verdana" pitchFamily="34" charset="0"/>
              <a:ea typeface="Verdana" pitchFamily="34" charset="0"/>
            </a:endParaRPr>
          </a:p>
          <a:p>
            <a:pPr marL="457200" indent="-457200" algn="just">
              <a:lnSpc>
                <a:spcPct val="150000"/>
              </a:lnSpc>
              <a:buFont typeface="Wingdings" pitchFamily="2" charset="2"/>
              <a:buChar char="v"/>
            </a:pPr>
            <a:r>
              <a:rPr lang="en-US" sz="2800" dirty="0" smtClean="0">
                <a:latin typeface="Verdana" pitchFamily="34" charset="0"/>
                <a:ea typeface="Verdana" pitchFamily="34" charset="0"/>
              </a:rPr>
              <a:t>Charge Current Rating</a:t>
            </a:r>
          </a:p>
          <a:p>
            <a:pPr marL="457200" indent="-457200" algn="just">
              <a:lnSpc>
                <a:spcPct val="150000"/>
              </a:lnSpc>
              <a:buFont typeface="Wingdings" pitchFamily="2" charset="2"/>
              <a:buChar char="v"/>
            </a:pPr>
            <a:r>
              <a:rPr lang="en-US" sz="2800" dirty="0" smtClean="0">
                <a:latin typeface="Verdana" pitchFamily="34" charset="0"/>
                <a:ea typeface="Verdana" pitchFamily="34" charset="0"/>
              </a:rPr>
              <a:t>Types of Charge Controller</a:t>
            </a:r>
          </a:p>
          <a:p>
            <a:pPr marL="457200" indent="-457200" algn="just">
              <a:lnSpc>
                <a:spcPct val="150000"/>
              </a:lnSpc>
              <a:buFont typeface="Wingdings" pitchFamily="2" charset="2"/>
              <a:buChar char="v"/>
            </a:pPr>
            <a:r>
              <a:rPr lang="en-US" sz="2800" dirty="0" smtClean="0">
                <a:latin typeface="Verdana" pitchFamily="34" charset="0"/>
                <a:ea typeface="Verdana" pitchFamily="34" charset="0"/>
              </a:rPr>
              <a:t>PV Input Power and Voltage</a:t>
            </a:r>
            <a:endParaRPr lang="en-US" sz="2800" dirty="0">
              <a:latin typeface="Verdana" pitchFamily="34" charset="0"/>
              <a:ea typeface="Verdana" pitchFamily="34" charset="0"/>
            </a:endParaRPr>
          </a:p>
          <a:p>
            <a:pPr marL="457200" indent="-457200" algn="just">
              <a:lnSpc>
                <a:spcPct val="150000"/>
              </a:lnSpc>
              <a:buFont typeface="Wingdings" pitchFamily="2" charset="2"/>
              <a:buChar char="v"/>
            </a:pPr>
            <a:r>
              <a:rPr lang="en-US" sz="2800" dirty="0" smtClean="0">
                <a:latin typeface="Verdana" pitchFamily="34" charset="0"/>
                <a:ea typeface="Verdana" pitchFamily="34" charset="0"/>
              </a:rPr>
              <a:t>Battery Voltage or System Voltage</a:t>
            </a:r>
          </a:p>
          <a:p>
            <a:pPr marL="457200" indent="-457200" algn="just">
              <a:lnSpc>
                <a:spcPct val="150000"/>
              </a:lnSpc>
              <a:buFont typeface="Wingdings" pitchFamily="2" charset="2"/>
              <a:buChar char="v"/>
            </a:pPr>
            <a:r>
              <a:rPr lang="en-US" sz="2800" dirty="0" smtClean="0">
                <a:latin typeface="Verdana" pitchFamily="34" charset="0"/>
                <a:ea typeface="Verdana" pitchFamily="34" charset="0"/>
              </a:rPr>
              <a:t>Battery Types Supported</a:t>
            </a:r>
          </a:p>
          <a:p>
            <a:pPr marL="457200" indent="-457200" algn="just">
              <a:lnSpc>
                <a:spcPct val="150000"/>
              </a:lnSpc>
              <a:buFont typeface="Wingdings" pitchFamily="2" charset="2"/>
              <a:buChar char="v"/>
            </a:pPr>
            <a:r>
              <a:rPr lang="en-US" sz="2800" dirty="0" smtClean="0">
                <a:latin typeface="Verdana" pitchFamily="34" charset="0"/>
                <a:ea typeface="Verdana" pitchFamily="34" charset="0"/>
              </a:rPr>
              <a:t>Load or Output Current</a:t>
            </a:r>
          </a:p>
          <a:p>
            <a:pPr marL="457200" indent="-457200" algn="just">
              <a:lnSpc>
                <a:spcPct val="150000"/>
              </a:lnSpc>
              <a:buFont typeface="Wingdings" pitchFamily="2" charset="2"/>
              <a:buChar char="v"/>
            </a:pPr>
            <a:r>
              <a:rPr lang="en-US" sz="2800" dirty="0" smtClean="0">
                <a:latin typeface="Verdana" pitchFamily="34" charset="0"/>
                <a:ea typeface="Verdana" pitchFamily="34" charset="0"/>
              </a:rPr>
              <a:t>Features and Parameters</a:t>
            </a:r>
          </a:p>
          <a:p>
            <a:pPr algn="just">
              <a:lnSpc>
                <a:spcPct val="150000"/>
              </a:lnSpc>
            </a:pPr>
            <a:endParaRPr lang="en-US" sz="2300" dirty="0">
              <a:latin typeface="Verdana" pitchFamily="34" charset="0"/>
              <a:ea typeface="Verdana" pitchFamily="34" charset="0"/>
            </a:endParaRPr>
          </a:p>
        </p:txBody>
      </p:sp>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3400" y="1888754"/>
            <a:ext cx="4533563" cy="3839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6486" t="13740" r="5012" b="9314"/>
          <a:stretch/>
        </p:blipFill>
        <p:spPr bwMode="auto">
          <a:xfrm>
            <a:off x="12344400" y="5905500"/>
            <a:ext cx="3652234" cy="317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1166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3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0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SCC TYPICAL PARAMETERS</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10" name="Rectangle 9"/>
          <p:cNvSpPr/>
          <p:nvPr/>
        </p:nvSpPr>
        <p:spPr>
          <a:xfrm>
            <a:off x="2514600" y="2095500"/>
            <a:ext cx="7315200" cy="7294305"/>
          </a:xfrm>
          <a:prstGeom prst="rect">
            <a:avLst/>
          </a:prstGeom>
        </p:spPr>
        <p:txBody>
          <a:bodyPr wrap="square">
            <a:spAutoFit/>
          </a:bodyPr>
          <a:lstStyle/>
          <a:p>
            <a:pPr marL="285750" indent="-285750" algn="just">
              <a:lnSpc>
                <a:spcPct val="150000"/>
              </a:lnSpc>
              <a:buFont typeface="Wingdings" pitchFamily="2" charset="2"/>
              <a:buChar char="Ø"/>
            </a:pPr>
            <a:r>
              <a:rPr lang="en-US" sz="2400" b="1" dirty="0">
                <a:latin typeface="Verdana" pitchFamily="34" charset="0"/>
                <a:ea typeface="Verdana" pitchFamily="34" charset="0"/>
              </a:rPr>
              <a:t>Nominal system voltage</a:t>
            </a:r>
            <a:r>
              <a:rPr lang="en-US" sz="2400" dirty="0">
                <a:latin typeface="Verdana" pitchFamily="34" charset="0"/>
                <a:ea typeface="Verdana" pitchFamily="34" charset="0"/>
              </a:rPr>
              <a:t>: This voltage represents the voltage at which the charge controller and the battery operate in a solar PV </a:t>
            </a:r>
            <a:r>
              <a:rPr lang="en-US" sz="2400" dirty="0" smtClean="0">
                <a:latin typeface="Verdana" pitchFamily="34" charset="0"/>
                <a:ea typeface="Verdana" pitchFamily="34" charset="0"/>
              </a:rPr>
              <a:t>system. (12V, 24, 48V)</a:t>
            </a:r>
          </a:p>
          <a:p>
            <a:pPr marL="285750" indent="-285750" algn="just">
              <a:lnSpc>
                <a:spcPct val="150000"/>
              </a:lnSpc>
              <a:buFont typeface="Wingdings" pitchFamily="2" charset="2"/>
              <a:buChar char="Ø"/>
            </a:pPr>
            <a:endParaRPr lang="en-US" sz="2400" dirty="0">
              <a:latin typeface="Verdana" pitchFamily="34" charset="0"/>
              <a:ea typeface="Verdana" pitchFamily="34" charset="0"/>
            </a:endParaRPr>
          </a:p>
          <a:p>
            <a:pPr marL="285750" indent="-285750" algn="just">
              <a:lnSpc>
                <a:spcPct val="150000"/>
              </a:lnSpc>
              <a:buFont typeface="Wingdings" pitchFamily="2" charset="2"/>
              <a:buChar char="Ø"/>
            </a:pPr>
            <a:r>
              <a:rPr lang="en-US" sz="2400" b="1" dirty="0">
                <a:latin typeface="Verdana" pitchFamily="34" charset="0"/>
                <a:ea typeface="Verdana" pitchFamily="34" charset="0"/>
              </a:rPr>
              <a:t>Nominal Load current</a:t>
            </a:r>
            <a:r>
              <a:rPr lang="en-US" sz="2400" dirty="0">
                <a:latin typeface="Verdana" pitchFamily="34" charset="0"/>
                <a:ea typeface="Verdana" pitchFamily="34" charset="0"/>
              </a:rPr>
              <a:t>: This represents the maximum load current that a charge controller should handle</a:t>
            </a:r>
            <a:r>
              <a:rPr lang="en-US" sz="2400" dirty="0" smtClean="0">
                <a:latin typeface="Verdana" pitchFamily="34" charset="0"/>
                <a:ea typeface="Verdana" pitchFamily="34" charset="0"/>
              </a:rPr>
              <a:t>.</a:t>
            </a:r>
          </a:p>
          <a:p>
            <a:pPr marL="285750" indent="-285750" algn="just">
              <a:lnSpc>
                <a:spcPct val="150000"/>
              </a:lnSpc>
              <a:buFont typeface="Wingdings" pitchFamily="2" charset="2"/>
              <a:buChar char="Ø"/>
            </a:pPr>
            <a:endParaRPr lang="en-US" sz="2400" dirty="0">
              <a:latin typeface="Verdana" pitchFamily="34" charset="0"/>
              <a:ea typeface="Verdana" pitchFamily="34" charset="0"/>
            </a:endParaRPr>
          </a:p>
          <a:p>
            <a:pPr marL="285750" indent="-285750" algn="just">
              <a:lnSpc>
                <a:spcPct val="150000"/>
              </a:lnSpc>
              <a:buFont typeface="Wingdings" pitchFamily="2" charset="2"/>
              <a:buChar char="Ø"/>
            </a:pPr>
            <a:r>
              <a:rPr lang="en-US" sz="2400" b="1" dirty="0">
                <a:latin typeface="Verdana" pitchFamily="34" charset="0"/>
                <a:ea typeface="Verdana" pitchFamily="34" charset="0"/>
              </a:rPr>
              <a:t>Nominal PV array current</a:t>
            </a:r>
            <a:r>
              <a:rPr lang="en-US" sz="2400" dirty="0">
                <a:latin typeface="Verdana" pitchFamily="34" charset="0"/>
                <a:ea typeface="Verdana" pitchFamily="34" charset="0"/>
              </a:rPr>
              <a:t>: This represents the maximum PV array current that the charge controller should be able to handle</a:t>
            </a:r>
            <a:r>
              <a:rPr lang="en-US" sz="2400" dirty="0" smtClean="0">
                <a:latin typeface="Verdana" pitchFamily="34" charset="0"/>
                <a:ea typeface="Verdana" pitchFamily="34" charset="0"/>
              </a:rPr>
              <a:t>. (1.25 x </a:t>
            </a:r>
            <a:r>
              <a:rPr lang="en-US" sz="2400" dirty="0" err="1" smtClean="0">
                <a:latin typeface="Verdana" pitchFamily="34" charset="0"/>
                <a:ea typeface="Verdana" pitchFamily="34" charset="0"/>
              </a:rPr>
              <a:t>Isc</a:t>
            </a:r>
            <a:r>
              <a:rPr lang="en-US" sz="2400" dirty="0" smtClean="0">
                <a:latin typeface="Verdana" pitchFamily="34" charset="0"/>
                <a:ea typeface="Verdana" pitchFamily="34" charset="0"/>
              </a:rPr>
              <a:t> of PV array) </a:t>
            </a:r>
            <a:endParaRPr lang="en-US" sz="2400" dirty="0">
              <a:latin typeface="Verdana" pitchFamily="34" charset="0"/>
              <a:ea typeface="Verdana" pitchFamily="34" charset="0"/>
            </a:endParaRPr>
          </a:p>
        </p:txBody>
      </p:sp>
      <p:pic>
        <p:nvPicPr>
          <p:cNvPr id="11" name="Picture 2" descr="https://www.electricaltechnology.org/wp-content/uploads/2021/02/Features-of-the-Charge-Controll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30840" y="3009900"/>
            <a:ext cx="7010400" cy="5074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924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www.electricaltechnology.org/wp-content/uploads/2021/02/Features-of-the-Charge-Controll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0840" y="3009900"/>
            <a:ext cx="7010400" cy="5074043"/>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SCC TYPICAL PARAMETERS</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4"/>
            <a:stretch>
              <a:fillRect/>
            </a:stretch>
          </a:blipFill>
        </p:spPr>
        <p:txBody>
          <a:bodyPr/>
          <a:lstStyle/>
          <a:p>
            <a:endParaRPr lang="en-US"/>
          </a:p>
        </p:txBody>
      </p:sp>
      <p:sp>
        <p:nvSpPr>
          <p:cNvPr id="10" name="Rectangle 9"/>
          <p:cNvSpPr/>
          <p:nvPr/>
        </p:nvSpPr>
        <p:spPr>
          <a:xfrm>
            <a:off x="2514600" y="1790998"/>
            <a:ext cx="7467600" cy="7848302"/>
          </a:xfrm>
          <a:prstGeom prst="rect">
            <a:avLst/>
          </a:prstGeom>
        </p:spPr>
        <p:txBody>
          <a:bodyPr wrap="square">
            <a:spAutoFit/>
          </a:bodyPr>
          <a:lstStyle/>
          <a:p>
            <a:pPr marL="342900" indent="-342900" algn="just">
              <a:lnSpc>
                <a:spcPct val="150000"/>
              </a:lnSpc>
              <a:buFont typeface="Wingdings" pitchFamily="2" charset="2"/>
              <a:buChar char="Ø"/>
            </a:pPr>
            <a:r>
              <a:rPr lang="en-US" sz="2400" b="1" dirty="0" smtClean="0">
                <a:latin typeface="Verdana" pitchFamily="34" charset="0"/>
                <a:ea typeface="Verdana" pitchFamily="34" charset="0"/>
              </a:rPr>
              <a:t>Charge </a:t>
            </a:r>
            <a:r>
              <a:rPr lang="en-US" sz="2400" b="1" dirty="0">
                <a:latin typeface="Verdana" pitchFamily="34" charset="0"/>
                <a:ea typeface="Verdana" pitchFamily="34" charset="0"/>
              </a:rPr>
              <a:t>regulator </a:t>
            </a:r>
            <a:r>
              <a:rPr lang="en-US" sz="2400" b="1" dirty="0" err="1" smtClean="0">
                <a:latin typeface="Verdana" pitchFamily="34" charset="0"/>
                <a:ea typeface="Verdana" pitchFamily="34" charset="0"/>
              </a:rPr>
              <a:t>setpoints</a:t>
            </a:r>
            <a:r>
              <a:rPr lang="en-US" sz="2400" dirty="0">
                <a:latin typeface="Verdana" pitchFamily="34" charset="0"/>
                <a:ea typeface="Verdana" pitchFamily="34" charset="0"/>
              </a:rPr>
              <a:t>: </a:t>
            </a:r>
            <a:r>
              <a:rPr lang="en-US" sz="2400" dirty="0" smtClean="0">
                <a:latin typeface="Verdana" pitchFamily="34" charset="0"/>
                <a:ea typeface="Verdana" pitchFamily="34" charset="0"/>
              </a:rPr>
              <a:t>it </a:t>
            </a:r>
            <a:r>
              <a:rPr lang="en-US" sz="2400" dirty="0">
                <a:latin typeface="Verdana" pitchFamily="34" charset="0"/>
                <a:ea typeface="Verdana" pitchFamily="34" charset="0"/>
              </a:rPr>
              <a:t>takes decisions either to connect or disconnect the load or charging </a:t>
            </a:r>
            <a:r>
              <a:rPr lang="en-US" sz="2400" dirty="0" smtClean="0">
                <a:latin typeface="Verdana" pitchFamily="34" charset="0"/>
                <a:ea typeface="Verdana" pitchFamily="34" charset="0"/>
              </a:rPr>
              <a:t>source.</a:t>
            </a:r>
          </a:p>
          <a:p>
            <a:pPr marL="342900" indent="-342900" algn="just">
              <a:lnSpc>
                <a:spcPct val="150000"/>
              </a:lnSpc>
              <a:buFont typeface="Wingdings" pitchFamily="2" charset="2"/>
              <a:buChar char="Ø"/>
            </a:pPr>
            <a:endParaRPr lang="en-US" sz="2400" dirty="0">
              <a:latin typeface="Verdana" pitchFamily="34" charset="0"/>
              <a:ea typeface="Verdana" pitchFamily="34" charset="0"/>
            </a:endParaRPr>
          </a:p>
          <a:p>
            <a:pPr marL="285750" indent="-285750" algn="just">
              <a:lnSpc>
                <a:spcPct val="150000"/>
              </a:lnSpc>
              <a:buFont typeface="Wingdings" pitchFamily="2" charset="2"/>
              <a:buChar char="Ø"/>
            </a:pPr>
            <a:r>
              <a:rPr lang="en-US" sz="2400" b="1" dirty="0">
                <a:latin typeface="Verdana" pitchFamily="34" charset="0"/>
                <a:ea typeface="Verdana" pitchFamily="34" charset="0"/>
              </a:rPr>
              <a:t>Voltage regulation </a:t>
            </a:r>
            <a:r>
              <a:rPr lang="en-US" sz="2400" b="1" dirty="0" err="1">
                <a:latin typeface="Verdana" pitchFamily="34" charset="0"/>
                <a:ea typeface="Verdana" pitchFamily="34" charset="0"/>
              </a:rPr>
              <a:t>setpoint</a:t>
            </a:r>
            <a:r>
              <a:rPr lang="en-US" sz="2400" b="1" dirty="0">
                <a:latin typeface="Verdana" pitchFamily="34" charset="0"/>
                <a:ea typeface="Verdana" pitchFamily="34" charset="0"/>
              </a:rPr>
              <a:t> </a:t>
            </a:r>
            <a:r>
              <a:rPr lang="en-US" sz="2400" dirty="0">
                <a:latin typeface="Verdana" pitchFamily="34" charset="0"/>
                <a:ea typeface="Verdana" pitchFamily="34" charset="0"/>
              </a:rPr>
              <a:t>(VR): </a:t>
            </a:r>
            <a:r>
              <a:rPr lang="en-US" sz="2400" dirty="0" smtClean="0">
                <a:latin typeface="Verdana" pitchFamily="34" charset="0"/>
                <a:ea typeface="Verdana" pitchFamily="34" charset="0"/>
              </a:rPr>
              <a:t>the </a:t>
            </a:r>
            <a:r>
              <a:rPr lang="en-US" sz="2400" dirty="0">
                <a:latin typeface="Verdana" pitchFamily="34" charset="0"/>
                <a:ea typeface="Verdana" pitchFamily="34" charset="0"/>
              </a:rPr>
              <a:t>controller will disconnect the battery bank from the PV source or it may regulate the current supplies to the </a:t>
            </a:r>
            <a:r>
              <a:rPr lang="en-US" sz="2400" dirty="0" smtClean="0">
                <a:latin typeface="Verdana" pitchFamily="34" charset="0"/>
                <a:ea typeface="Verdana" pitchFamily="34" charset="0"/>
              </a:rPr>
              <a:t>batteries.</a:t>
            </a:r>
          </a:p>
          <a:p>
            <a:pPr marL="285750" indent="-285750" algn="just">
              <a:lnSpc>
                <a:spcPct val="150000"/>
              </a:lnSpc>
              <a:buFont typeface="Wingdings" pitchFamily="2" charset="2"/>
              <a:buChar char="Ø"/>
            </a:pPr>
            <a:endParaRPr lang="en-US" sz="2400" dirty="0">
              <a:latin typeface="Verdana" pitchFamily="34" charset="0"/>
              <a:ea typeface="Verdana" pitchFamily="34" charset="0"/>
            </a:endParaRPr>
          </a:p>
          <a:p>
            <a:pPr marL="285750" indent="-285750" algn="just">
              <a:lnSpc>
                <a:spcPct val="150000"/>
              </a:lnSpc>
              <a:buFont typeface="Wingdings" pitchFamily="2" charset="2"/>
              <a:buChar char="Ø"/>
            </a:pPr>
            <a:r>
              <a:rPr lang="en-US" sz="2400" b="1" dirty="0">
                <a:latin typeface="Verdana" pitchFamily="34" charset="0"/>
                <a:ea typeface="Verdana" pitchFamily="34" charset="0"/>
              </a:rPr>
              <a:t>Voltage regulation hysteresis </a:t>
            </a:r>
            <a:r>
              <a:rPr lang="en-US" sz="2400" dirty="0">
                <a:latin typeface="Verdana" pitchFamily="34" charset="0"/>
                <a:ea typeface="Verdana" pitchFamily="34" charset="0"/>
              </a:rPr>
              <a:t>(VRH): This represents the difference between the VR and the voltage at which the charge controller will reconnect the battery to the PV source for charging. </a:t>
            </a:r>
          </a:p>
        </p:txBody>
      </p:sp>
    </p:spTree>
    <p:extLst>
      <p:ext uri="{BB962C8B-B14F-4D97-AF65-F5344CB8AC3E}">
        <p14:creationId xmlns:p14="http://schemas.microsoft.com/office/powerpoint/2010/main" val="2992746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nvSpPr>
        <p:spPr>
          <a:xfrm>
            <a:off x="2667000" y="38100"/>
            <a:ext cx="14706600" cy="1476756"/>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b="1" kern="1200" spc="-50" baseline="0">
                <a:solidFill>
                  <a:schemeClr val="tx1"/>
                </a:solidFill>
                <a:latin typeface="Arial" panose="020B0604020202020204" pitchFamily="34" charset="0"/>
                <a:ea typeface="+mj-ea"/>
                <a:cs typeface="Arial" panose="020B0604020202020204" pitchFamily="34" charset="0"/>
              </a:defRPr>
            </a:lvl1pPr>
          </a:lstStyle>
          <a:p>
            <a:r>
              <a:rPr lang="en-US" sz="5400" dirty="0" smtClean="0">
                <a:latin typeface="Verdana" pitchFamily="34" charset="0"/>
                <a:ea typeface="Verdana" pitchFamily="34" charset="0"/>
              </a:rPr>
              <a:t>SCC TYPICAL PARAMETERS</a:t>
            </a:r>
            <a:endParaRPr lang="en-US" sz="5400" dirty="0">
              <a:latin typeface="Verdana" pitchFamily="34" charset="0"/>
              <a:ea typeface="Verdana" pitchFamily="34" charset="0"/>
            </a:endParaRPr>
          </a:p>
        </p:txBody>
      </p:sp>
      <p:grpSp>
        <p:nvGrpSpPr>
          <p:cNvPr id="25" name="Group 3"/>
          <p:cNvGrpSpPr/>
          <p:nvPr/>
        </p:nvGrpSpPr>
        <p:grpSpPr>
          <a:xfrm>
            <a:off x="0" y="0"/>
            <a:ext cx="2191530" cy="10287000"/>
            <a:chOff x="0" y="0"/>
            <a:chExt cx="577193" cy="2332482"/>
          </a:xfrm>
        </p:grpSpPr>
        <p:sp>
          <p:nvSpPr>
            <p:cNvPr id="26" name="Freeform 4"/>
            <p:cNvSpPr/>
            <p:nvPr/>
          </p:nvSpPr>
          <p:spPr>
            <a:xfrm>
              <a:off x="0" y="0"/>
              <a:ext cx="577193" cy="2332482"/>
            </a:xfrm>
            <a:custGeom>
              <a:avLst/>
              <a:gdLst/>
              <a:ahLst/>
              <a:cxnLst/>
              <a:rect l="l" t="t" r="r" b="b"/>
              <a:pathLst>
                <a:path w="577193" h="2332482">
                  <a:moveTo>
                    <a:pt x="0" y="0"/>
                  </a:moveTo>
                  <a:lnTo>
                    <a:pt x="577193" y="0"/>
                  </a:lnTo>
                  <a:lnTo>
                    <a:pt x="577193" y="2332482"/>
                  </a:lnTo>
                  <a:lnTo>
                    <a:pt x="0" y="2332482"/>
                  </a:lnTo>
                  <a:close/>
                </a:path>
              </a:pathLst>
            </a:custGeom>
            <a:solidFill>
              <a:srgbClr val="1C294D"/>
            </a:solidFill>
            <a:ln cap="sq">
              <a:noFill/>
              <a:prstDash val="solid"/>
              <a:miter/>
            </a:ln>
          </p:spPr>
          <p:txBody>
            <a:bodyPr/>
            <a:lstStyle/>
            <a:p>
              <a:endParaRPr lang="en-US"/>
            </a:p>
          </p:txBody>
        </p:sp>
        <p:sp>
          <p:nvSpPr>
            <p:cNvPr id="27" name="TextBox 5"/>
            <p:cNvSpPr txBox="1"/>
            <p:nvPr/>
          </p:nvSpPr>
          <p:spPr>
            <a:xfrm>
              <a:off x="0" y="-38100"/>
              <a:ext cx="577193" cy="2370582"/>
            </a:xfrm>
            <a:prstGeom prst="rect">
              <a:avLst/>
            </a:prstGeom>
          </p:spPr>
          <p:txBody>
            <a:bodyPr lIns="50800" tIns="50800" rIns="50800" bIns="50800" rtlCol="0" anchor="ctr"/>
            <a:lstStyle/>
            <a:p>
              <a:pPr algn="ctr">
                <a:lnSpc>
                  <a:spcPts val="2659"/>
                </a:lnSpc>
                <a:spcBef>
                  <a:spcPct val="0"/>
                </a:spcBef>
              </a:pPr>
              <a:endParaRPr/>
            </a:p>
          </p:txBody>
        </p:sp>
      </p:grpSp>
      <p:sp>
        <p:nvSpPr>
          <p:cNvPr id="28" name="Freeform 6"/>
          <p:cNvSpPr/>
          <p:nvPr/>
        </p:nvSpPr>
        <p:spPr>
          <a:xfrm>
            <a:off x="254761" y="187695"/>
            <a:ext cx="1701059" cy="1701059"/>
          </a:xfrm>
          <a:custGeom>
            <a:avLst/>
            <a:gdLst/>
            <a:ahLst/>
            <a:cxnLst/>
            <a:rect l="l" t="t" r="r" b="b"/>
            <a:pathLst>
              <a:path w="1701059" h="1701059">
                <a:moveTo>
                  <a:pt x="0" y="0"/>
                </a:moveTo>
                <a:lnTo>
                  <a:pt x="1701059" y="0"/>
                </a:lnTo>
                <a:lnTo>
                  <a:pt x="1701059" y="1701060"/>
                </a:lnTo>
                <a:lnTo>
                  <a:pt x="0" y="1701060"/>
                </a:lnTo>
                <a:lnTo>
                  <a:pt x="0" y="0"/>
                </a:lnTo>
                <a:close/>
              </a:path>
            </a:pathLst>
          </a:custGeom>
          <a:blipFill>
            <a:blip r:embed="rId3"/>
            <a:stretch>
              <a:fillRect/>
            </a:stretch>
          </a:blipFill>
        </p:spPr>
        <p:txBody>
          <a:bodyPr/>
          <a:lstStyle/>
          <a:p>
            <a:endParaRPr lang="en-US"/>
          </a:p>
        </p:txBody>
      </p:sp>
      <p:sp>
        <p:nvSpPr>
          <p:cNvPr id="10" name="Rectangle 9"/>
          <p:cNvSpPr/>
          <p:nvPr/>
        </p:nvSpPr>
        <p:spPr>
          <a:xfrm>
            <a:off x="2880360" y="2441793"/>
            <a:ext cx="6629400" cy="6740307"/>
          </a:xfrm>
          <a:prstGeom prst="rect">
            <a:avLst/>
          </a:prstGeom>
        </p:spPr>
        <p:txBody>
          <a:bodyPr wrap="square">
            <a:spAutoFit/>
          </a:bodyPr>
          <a:lstStyle/>
          <a:p>
            <a:pPr marL="285750" indent="-285750" algn="just">
              <a:lnSpc>
                <a:spcPct val="150000"/>
              </a:lnSpc>
              <a:buFont typeface="Wingdings" pitchFamily="2" charset="2"/>
              <a:buChar char="Ø"/>
            </a:pPr>
            <a:r>
              <a:rPr lang="en-US" sz="2400" b="1" dirty="0" smtClean="0">
                <a:latin typeface="Verdana" pitchFamily="34" charset="0"/>
                <a:ea typeface="Verdana" pitchFamily="34" charset="0"/>
              </a:rPr>
              <a:t>Low </a:t>
            </a:r>
            <a:r>
              <a:rPr lang="en-US" sz="2400" b="1" dirty="0">
                <a:latin typeface="Verdana" pitchFamily="34" charset="0"/>
                <a:ea typeface="Verdana" pitchFamily="34" charset="0"/>
              </a:rPr>
              <a:t>voltage disconnect </a:t>
            </a:r>
            <a:r>
              <a:rPr lang="en-US" sz="2400" dirty="0">
                <a:latin typeface="Verdana" pitchFamily="34" charset="0"/>
                <a:ea typeface="Verdana" pitchFamily="34" charset="0"/>
              </a:rPr>
              <a:t>(LVD): </a:t>
            </a:r>
            <a:r>
              <a:rPr lang="en-US" sz="2400" dirty="0" smtClean="0">
                <a:latin typeface="Verdana" pitchFamily="34" charset="0"/>
                <a:ea typeface="Verdana" pitchFamily="34" charset="0"/>
              </a:rPr>
              <a:t>This </a:t>
            </a:r>
            <a:r>
              <a:rPr lang="en-US" sz="2400" dirty="0">
                <a:latin typeface="Verdana" pitchFamily="34" charset="0"/>
                <a:ea typeface="Verdana" pitchFamily="34" charset="0"/>
              </a:rPr>
              <a:t>is also known as the depth of discharge (DOD) of a battery. It is strongly recommended to avoid discharge below this level to avoid the deterioration of the life and performance of the battery. </a:t>
            </a:r>
            <a:endParaRPr lang="en-US" sz="2400" dirty="0" smtClean="0">
              <a:latin typeface="Verdana" pitchFamily="34" charset="0"/>
              <a:ea typeface="Verdana" pitchFamily="34" charset="0"/>
            </a:endParaRPr>
          </a:p>
          <a:p>
            <a:pPr marL="285750" indent="-285750" algn="just">
              <a:lnSpc>
                <a:spcPct val="150000"/>
              </a:lnSpc>
              <a:buFont typeface="Wingdings" pitchFamily="2" charset="2"/>
              <a:buChar char="Ø"/>
            </a:pPr>
            <a:endParaRPr lang="en-US" sz="2400" dirty="0">
              <a:latin typeface="Verdana" pitchFamily="34" charset="0"/>
              <a:ea typeface="Verdana" pitchFamily="34" charset="0"/>
            </a:endParaRPr>
          </a:p>
          <a:p>
            <a:pPr marL="285750" indent="-285750" algn="just">
              <a:lnSpc>
                <a:spcPct val="150000"/>
              </a:lnSpc>
              <a:buFont typeface="Wingdings" pitchFamily="2" charset="2"/>
              <a:buChar char="Ø"/>
            </a:pPr>
            <a:r>
              <a:rPr lang="en-US" sz="2400" b="1" dirty="0">
                <a:latin typeface="Verdana" pitchFamily="34" charset="0"/>
                <a:ea typeface="Verdana" pitchFamily="34" charset="0"/>
              </a:rPr>
              <a:t>Low voltage disconnect hysteresis </a:t>
            </a:r>
            <a:r>
              <a:rPr lang="en-US" sz="2400" dirty="0">
                <a:latin typeface="Verdana" pitchFamily="34" charset="0"/>
                <a:ea typeface="Verdana" pitchFamily="34" charset="0"/>
              </a:rPr>
              <a:t>(LVDH): This represents the difference between the LVD and the voltage at which the battery can be reconnected to the load. </a:t>
            </a:r>
            <a:endParaRPr lang="en-US" dirty="0">
              <a:latin typeface="Verdana" pitchFamily="34" charset="0"/>
              <a:ea typeface="Verdana" pitchFamily="34" charset="0"/>
            </a:endParaRPr>
          </a:p>
        </p:txBody>
      </p:sp>
      <p:pic>
        <p:nvPicPr>
          <p:cNvPr id="8" name="Picture 2" descr="https://www.electricaltechnology.org/wp-content/uploads/2021/02/Features-of-the-Charge-Controll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30840" y="3009900"/>
            <a:ext cx="7010400" cy="5074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648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18020</TotalTime>
  <Words>2162</Words>
  <Application>Microsoft Office PowerPoint</Application>
  <PresentationFormat>Custom</PresentationFormat>
  <Paragraphs>335</Paragraphs>
  <Slides>48</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Arial</vt:lpstr>
      <vt:lpstr>Calibri</vt:lpstr>
      <vt:lpstr>Wingdings</vt:lpstr>
      <vt:lpstr>Anton</vt:lpstr>
      <vt:lpstr>Verdana</vt:lpstr>
      <vt:lpstr>Montserrat Bold</vt:lpstr>
      <vt:lpstr>Open Sans</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TTI SEMINAR ORIENTATION PPT</dc:title>
  <dc:creator>Rocky Javier</dc:creator>
  <cp:lastModifiedBy>Rocky Javier</cp:lastModifiedBy>
  <cp:revision>381</cp:revision>
  <dcterms:created xsi:type="dcterms:W3CDTF">2006-08-16T00:00:00Z</dcterms:created>
  <dcterms:modified xsi:type="dcterms:W3CDTF">2024-12-29T11:55:49Z</dcterms:modified>
  <dc:identifier>DAF23XyLbx4</dc:identifier>
</cp:coreProperties>
</file>